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83" r:id="rId10"/>
    <p:sldId id="265" r:id="rId11"/>
    <p:sldId id="266" r:id="rId12"/>
    <p:sldId id="285" r:id="rId13"/>
    <p:sldId id="286" r:id="rId14"/>
    <p:sldId id="284" r:id="rId15"/>
    <p:sldId id="287" r:id="rId16"/>
    <p:sldId id="288" r:id="rId17"/>
    <p:sldId id="289" r:id="rId18"/>
    <p:sldId id="290" r:id="rId19"/>
    <p:sldId id="291" r:id="rId20"/>
    <p:sldId id="293" r:id="rId21"/>
    <p:sldId id="292" r:id="rId22"/>
    <p:sldId id="280" r:id="rId23"/>
    <p:sldId id="281"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EtuGZHmSPJwy7CL7DyHpxHdjG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280" y="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347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16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34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4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07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02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8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08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14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 name="Google Shape;3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114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 name="Google Shape;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4"/>
        <p:cNvGrpSpPr/>
        <p:nvPr/>
      </p:nvGrpSpPr>
      <p:grpSpPr>
        <a:xfrm>
          <a:off x="0" y="0"/>
          <a:ext cx="0" cy="0"/>
          <a:chOff x="0" y="0"/>
          <a:chExt cx="0" cy="0"/>
        </a:xfrm>
      </p:grpSpPr>
      <p:sp>
        <p:nvSpPr>
          <p:cNvPr id="25" name="Google Shape;25;p28"/>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28"/>
          <p:cNvSpPr txBox="1">
            <a:spLocks noGrp="1"/>
          </p:cNvSpPr>
          <p:nvPr>
            <p:ph type="body" idx="1"/>
          </p:nvPr>
        </p:nvSpPr>
        <p:spPr>
          <a:xfrm>
            <a:off x="457200" y="1371600"/>
            <a:ext cx="8229600" cy="4525962"/>
          </a:xfrm>
          <a:prstGeom prst="rect">
            <a:avLst/>
          </a:prstGeom>
          <a:noFill/>
          <a:ln>
            <a:noFill/>
          </a:ln>
        </p:spPr>
        <p:txBody>
          <a:bodyPr spcFirstLastPara="1" wrap="square" lIns="45700" tIns="45700" rIns="45700" bIns="45700" anchor="t" anchorCtr="0">
            <a:noAutofit/>
          </a:bodyPr>
          <a:lstStyle>
            <a:lvl1pPr marL="457200" lvl="0" indent="-254000" algn="l">
              <a:lnSpc>
                <a:spcPct val="100000"/>
              </a:lnSpc>
              <a:spcBef>
                <a:spcPts val="300"/>
              </a:spcBef>
              <a:spcAft>
                <a:spcPts val="0"/>
              </a:spcAft>
              <a:buSzPts val="400"/>
              <a:buChar char="•"/>
              <a:defRPr/>
            </a:lvl1pPr>
            <a:lvl2pPr marL="914400" lvl="1" indent="-254000" algn="l">
              <a:lnSpc>
                <a:spcPct val="100000"/>
              </a:lnSpc>
              <a:spcBef>
                <a:spcPts val="300"/>
              </a:spcBef>
              <a:spcAft>
                <a:spcPts val="0"/>
              </a:spcAft>
              <a:buSzPts val="400"/>
              <a:buChar char="–"/>
              <a:defRPr/>
            </a:lvl2pPr>
            <a:lvl3pPr marL="1371600" lvl="2" indent="-254000" algn="l">
              <a:lnSpc>
                <a:spcPct val="100000"/>
              </a:lnSpc>
              <a:spcBef>
                <a:spcPts val="300"/>
              </a:spcBef>
              <a:spcAft>
                <a:spcPts val="0"/>
              </a:spcAft>
              <a:buSzPts val="400"/>
              <a:buChar char="•"/>
              <a:defRPr/>
            </a:lvl3pPr>
            <a:lvl4pPr marL="1828800" lvl="3" indent="-254000" algn="l">
              <a:lnSpc>
                <a:spcPct val="100000"/>
              </a:lnSpc>
              <a:spcBef>
                <a:spcPts val="300"/>
              </a:spcBef>
              <a:spcAft>
                <a:spcPts val="0"/>
              </a:spcAft>
              <a:buSzPts val="400"/>
              <a:buChar char="–"/>
              <a:defRPr/>
            </a:lvl4pPr>
            <a:lvl5pPr marL="2286000" lvl="4" indent="-254000" algn="l">
              <a:lnSpc>
                <a:spcPct val="100000"/>
              </a:lnSpc>
              <a:spcBef>
                <a:spcPts val="300"/>
              </a:spcBef>
              <a:spcAft>
                <a:spcPts val="0"/>
              </a:spcAft>
              <a:buSzPts val="400"/>
              <a:buChar char="»"/>
              <a:defRPr/>
            </a:lvl5pPr>
            <a:lvl6pPr marL="2743200" lvl="5" indent="-254000" algn="l">
              <a:lnSpc>
                <a:spcPct val="100000"/>
              </a:lnSpc>
              <a:spcBef>
                <a:spcPts val="300"/>
              </a:spcBef>
              <a:spcAft>
                <a:spcPts val="0"/>
              </a:spcAft>
              <a:buSzPts val="400"/>
              <a:buChar char="»"/>
              <a:defRPr/>
            </a:lvl6pPr>
            <a:lvl7pPr marL="3200400" lvl="6" indent="-254000" algn="l">
              <a:lnSpc>
                <a:spcPct val="100000"/>
              </a:lnSpc>
              <a:spcBef>
                <a:spcPts val="300"/>
              </a:spcBef>
              <a:spcAft>
                <a:spcPts val="0"/>
              </a:spcAft>
              <a:buSzPts val="400"/>
              <a:buChar char="»"/>
              <a:defRPr/>
            </a:lvl7pPr>
            <a:lvl8pPr marL="3657600" lvl="7" indent="-254000" algn="l">
              <a:lnSpc>
                <a:spcPct val="100000"/>
              </a:lnSpc>
              <a:spcBef>
                <a:spcPts val="300"/>
              </a:spcBef>
              <a:spcAft>
                <a:spcPts val="0"/>
              </a:spcAft>
              <a:buSzPts val="400"/>
              <a:buChar char="»"/>
              <a:defRPr/>
            </a:lvl8pPr>
            <a:lvl9pPr marL="4114800" lvl="8" indent="-254000" algn="l">
              <a:lnSpc>
                <a:spcPct val="100000"/>
              </a:lnSpc>
              <a:spcBef>
                <a:spcPts val="300"/>
              </a:spcBef>
              <a:spcAft>
                <a:spcPts val="0"/>
              </a:spcAft>
              <a:buSzPts val="400"/>
              <a:buChar char="»"/>
              <a:defRPr/>
            </a:lvl9pPr>
          </a:lstStyle>
          <a:p>
            <a:endParaRPr/>
          </a:p>
        </p:txBody>
      </p:sp>
      <p:sp>
        <p:nvSpPr>
          <p:cNvPr id="27" name="Google Shape;27;p2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2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 name="Google Shape;29;p28"/>
          <p:cNvSpPr txBox="1">
            <a:spLocks noGrp="1"/>
          </p:cNvSpPr>
          <p:nvPr>
            <p:ph type="sldNum" idx="12"/>
          </p:nvPr>
        </p:nvSpPr>
        <p:spPr>
          <a:xfrm>
            <a:off x="8428037" y="6413500"/>
            <a:ext cx="258762" cy="249237"/>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None/>
              <a:defRPr sz="1200">
                <a:solidFill>
                  <a:srgbClr val="898989"/>
                </a:solidFill>
                <a:latin typeface="Calibri"/>
                <a:ea typeface="Calibri"/>
                <a:cs typeface="Calibri"/>
                <a:sym typeface="Calibri"/>
              </a:defRPr>
            </a:lvl1pPr>
            <a:lvl2pPr marL="0" lvl="1" indent="0" algn="r">
              <a:lnSpc>
                <a:spcPct val="100000"/>
              </a:lnSpc>
              <a:spcBef>
                <a:spcPts val="0"/>
              </a:spcBef>
              <a:spcAft>
                <a:spcPts val="0"/>
              </a:spcAft>
              <a:buNone/>
              <a:defRPr sz="1200">
                <a:solidFill>
                  <a:srgbClr val="898989"/>
                </a:solidFill>
                <a:latin typeface="Calibri"/>
                <a:ea typeface="Calibri"/>
                <a:cs typeface="Calibri"/>
                <a:sym typeface="Calibri"/>
              </a:defRPr>
            </a:lvl2pPr>
            <a:lvl3pPr marL="0" lvl="2" indent="0" algn="r">
              <a:lnSpc>
                <a:spcPct val="100000"/>
              </a:lnSpc>
              <a:spcBef>
                <a:spcPts val="0"/>
              </a:spcBef>
              <a:spcAft>
                <a:spcPts val="0"/>
              </a:spcAft>
              <a:buNone/>
              <a:defRPr sz="1200">
                <a:solidFill>
                  <a:srgbClr val="898989"/>
                </a:solidFill>
                <a:latin typeface="Calibri"/>
                <a:ea typeface="Calibri"/>
                <a:cs typeface="Calibri"/>
                <a:sym typeface="Calibri"/>
              </a:defRPr>
            </a:lvl3pPr>
            <a:lvl4pPr marL="0" lvl="3" indent="0" algn="r">
              <a:lnSpc>
                <a:spcPct val="100000"/>
              </a:lnSpc>
              <a:spcBef>
                <a:spcPts val="0"/>
              </a:spcBef>
              <a:spcAft>
                <a:spcPts val="0"/>
              </a:spcAft>
              <a:buNone/>
              <a:defRPr sz="1200">
                <a:solidFill>
                  <a:srgbClr val="898989"/>
                </a:solidFill>
                <a:latin typeface="Calibri"/>
                <a:ea typeface="Calibri"/>
                <a:cs typeface="Calibri"/>
                <a:sym typeface="Calibri"/>
              </a:defRPr>
            </a:lvl4pPr>
            <a:lvl5pPr marL="0" lvl="4" indent="0" algn="r">
              <a:lnSpc>
                <a:spcPct val="100000"/>
              </a:lnSpc>
              <a:spcBef>
                <a:spcPts val="0"/>
              </a:spcBef>
              <a:spcAft>
                <a:spcPts val="0"/>
              </a:spcAft>
              <a:buNone/>
              <a:defRPr sz="1200">
                <a:solidFill>
                  <a:srgbClr val="898989"/>
                </a:solidFill>
                <a:latin typeface="Calibri"/>
                <a:ea typeface="Calibri"/>
                <a:cs typeface="Calibri"/>
                <a:sym typeface="Calibri"/>
              </a:defRPr>
            </a:lvl5pPr>
            <a:lvl6pPr marL="0" lvl="5" indent="0" algn="r">
              <a:lnSpc>
                <a:spcPct val="100000"/>
              </a:lnSpc>
              <a:spcBef>
                <a:spcPts val="0"/>
              </a:spcBef>
              <a:spcAft>
                <a:spcPts val="0"/>
              </a:spcAft>
              <a:buNone/>
              <a:defRPr sz="1200">
                <a:solidFill>
                  <a:srgbClr val="898989"/>
                </a:solidFill>
                <a:latin typeface="Calibri"/>
                <a:ea typeface="Calibri"/>
                <a:cs typeface="Calibri"/>
                <a:sym typeface="Calibri"/>
              </a:defRPr>
            </a:lvl6pPr>
            <a:lvl7pPr marL="0" lvl="6" indent="0" algn="r">
              <a:lnSpc>
                <a:spcPct val="100000"/>
              </a:lnSpc>
              <a:spcBef>
                <a:spcPts val="0"/>
              </a:spcBef>
              <a:spcAft>
                <a:spcPts val="0"/>
              </a:spcAft>
              <a:buNone/>
              <a:defRPr sz="1200">
                <a:solidFill>
                  <a:srgbClr val="898989"/>
                </a:solidFill>
                <a:latin typeface="Calibri"/>
                <a:ea typeface="Calibri"/>
                <a:cs typeface="Calibri"/>
                <a:sym typeface="Calibri"/>
              </a:defRPr>
            </a:lvl7pPr>
            <a:lvl8pPr marL="0" lvl="7" indent="0" algn="r">
              <a:lnSpc>
                <a:spcPct val="100000"/>
              </a:lnSpc>
              <a:spcBef>
                <a:spcPts val="0"/>
              </a:spcBef>
              <a:spcAft>
                <a:spcPts val="0"/>
              </a:spcAft>
              <a:buNone/>
              <a:defRPr sz="1200">
                <a:solidFill>
                  <a:srgbClr val="898989"/>
                </a:solidFill>
                <a:latin typeface="Calibri"/>
                <a:ea typeface="Calibri"/>
                <a:cs typeface="Calibri"/>
                <a:sym typeface="Calibri"/>
              </a:defRPr>
            </a:lvl8pPr>
            <a:lvl9pPr marL="0" lvl="8" indent="0" algn="r">
              <a:lnSpc>
                <a:spcPct val="100000"/>
              </a:lnSpc>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descr="Google Shape;15;p7"/>
          <p:cNvSpPr txBox="1"/>
          <p:nvPr/>
        </p:nvSpPr>
        <p:spPr>
          <a:xfrm>
            <a:off x="0" y="0"/>
            <a:ext cx="9144000" cy="838200"/>
          </a:xfrm>
          <a:prstGeom prst="rect">
            <a:avLst/>
          </a:prstGeom>
          <a:solidFill>
            <a:srgbClr val="FF33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 name="Google Shape;7;p27" descr="Google Shape;16;p7"/>
          <p:cNvSpPr txBox="1"/>
          <p:nvPr/>
        </p:nvSpPr>
        <p:spPr>
          <a:xfrm rot="10800000" flipH="1">
            <a:off x="0" y="6705600"/>
            <a:ext cx="9144000" cy="196850"/>
          </a:xfrm>
          <a:prstGeom prst="rect">
            <a:avLst/>
          </a:prstGeom>
          <a:solidFill>
            <a:srgbClr val="FF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8" name="Google Shape;8;p27" descr="Google Shape;17;p7"/>
          <p:cNvPicPr preferRelativeResize="0"/>
          <p:nvPr/>
        </p:nvPicPr>
        <p:blipFill rotWithShape="1">
          <a:blip r:embed="rId3">
            <a:alphaModFix/>
          </a:blip>
          <a:srcRect b="10710"/>
          <a:stretch/>
        </p:blipFill>
        <p:spPr>
          <a:xfrm>
            <a:off x="6553200" y="228600"/>
            <a:ext cx="2057400" cy="633412"/>
          </a:xfrm>
          <a:prstGeom prst="rect">
            <a:avLst/>
          </a:prstGeom>
          <a:noFill/>
          <a:ln>
            <a:noFill/>
          </a:ln>
        </p:spPr>
      </p:pic>
      <p:pic>
        <p:nvPicPr>
          <p:cNvPr id="9" name="Google Shape;9;p27" descr="Google Shape;18;p7"/>
          <p:cNvPicPr preferRelativeResize="0"/>
          <p:nvPr/>
        </p:nvPicPr>
        <p:blipFill rotWithShape="1">
          <a:blip r:embed="rId3">
            <a:alphaModFix/>
          </a:blip>
          <a:srcRect b="10710"/>
          <a:stretch/>
        </p:blipFill>
        <p:spPr>
          <a:xfrm>
            <a:off x="6553200" y="228600"/>
            <a:ext cx="2057400" cy="633412"/>
          </a:xfrm>
          <a:prstGeom prst="rect">
            <a:avLst/>
          </a:prstGeom>
          <a:noFill/>
          <a:ln>
            <a:noFill/>
          </a:ln>
        </p:spPr>
      </p:pic>
      <p:grpSp>
        <p:nvGrpSpPr>
          <p:cNvPr id="10" name="Google Shape;10;p27"/>
          <p:cNvGrpSpPr/>
          <p:nvPr/>
        </p:nvGrpSpPr>
        <p:grpSpPr>
          <a:xfrm>
            <a:off x="6146800" y="0"/>
            <a:ext cx="2997200" cy="874712"/>
            <a:chOff x="0" y="-1"/>
            <a:chExt cx="2997200" cy="876301"/>
          </a:xfrm>
        </p:grpSpPr>
        <p:sp>
          <p:nvSpPr>
            <p:cNvPr id="11" name="Google Shape;11;p27" descr="Google Shape;20;p7"/>
            <p:cNvSpPr txBox="1"/>
            <p:nvPr/>
          </p:nvSpPr>
          <p:spPr>
            <a:xfrm>
              <a:off x="0" y="-1"/>
              <a:ext cx="2997200" cy="838201"/>
            </a:xfrm>
            <a:prstGeom prst="rect">
              <a:avLst/>
            </a:prstGeom>
            <a:solidFill>
              <a:srgbClr val="FF33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12" name="Google Shape;12;p27" descr="Google Shape;21;p7"/>
            <p:cNvPicPr preferRelativeResize="0"/>
            <p:nvPr/>
          </p:nvPicPr>
          <p:blipFill rotWithShape="1">
            <a:blip r:embed="rId3">
              <a:alphaModFix/>
            </a:blip>
            <a:srcRect b="10710"/>
            <a:stretch/>
          </p:blipFill>
          <p:spPr>
            <a:xfrm>
              <a:off x="406400" y="228600"/>
              <a:ext cx="2057400" cy="635000"/>
            </a:xfrm>
            <a:prstGeom prst="rect">
              <a:avLst/>
            </a:prstGeom>
            <a:noFill/>
            <a:ln>
              <a:noFill/>
            </a:ln>
          </p:spPr>
        </p:pic>
        <p:sp>
          <p:nvSpPr>
            <p:cNvPr id="13" name="Google Shape;13;p27" descr="Google Shape;22;p7"/>
            <p:cNvSpPr txBox="1"/>
            <p:nvPr/>
          </p:nvSpPr>
          <p:spPr>
            <a:xfrm>
              <a:off x="381000" y="190500"/>
              <a:ext cx="2076450" cy="68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pic>
        <p:nvPicPr>
          <p:cNvPr id="14" name="Google Shape;14;p27" descr="Google Shape;23;p7"/>
          <p:cNvPicPr preferRelativeResize="0"/>
          <p:nvPr/>
        </p:nvPicPr>
        <p:blipFill rotWithShape="1">
          <a:blip r:embed="rId4">
            <a:alphaModFix/>
          </a:blip>
          <a:srcRect/>
          <a:stretch/>
        </p:blipFill>
        <p:spPr>
          <a:xfrm>
            <a:off x="6553200" y="228600"/>
            <a:ext cx="1920875" cy="609600"/>
          </a:xfrm>
          <a:prstGeom prst="rect">
            <a:avLst/>
          </a:prstGeom>
          <a:noFill/>
          <a:ln>
            <a:noFill/>
          </a:ln>
        </p:spPr>
      </p:pic>
      <p:pic>
        <p:nvPicPr>
          <p:cNvPr id="15" name="Google Shape;15;p27" descr="Google Shape;25;p8"/>
          <p:cNvPicPr preferRelativeResize="0"/>
          <p:nvPr/>
        </p:nvPicPr>
        <p:blipFill rotWithShape="1">
          <a:blip r:embed="rId3">
            <a:alphaModFix/>
          </a:blip>
          <a:srcRect b="10710"/>
          <a:stretch/>
        </p:blipFill>
        <p:spPr>
          <a:xfrm>
            <a:off x="6553200" y="228600"/>
            <a:ext cx="2057400" cy="633412"/>
          </a:xfrm>
          <a:prstGeom prst="rect">
            <a:avLst/>
          </a:prstGeom>
          <a:noFill/>
          <a:ln>
            <a:noFill/>
          </a:ln>
        </p:spPr>
      </p:pic>
      <p:grpSp>
        <p:nvGrpSpPr>
          <p:cNvPr id="16" name="Google Shape;16;p27"/>
          <p:cNvGrpSpPr/>
          <p:nvPr/>
        </p:nvGrpSpPr>
        <p:grpSpPr>
          <a:xfrm>
            <a:off x="6146800" y="0"/>
            <a:ext cx="2997200" cy="874712"/>
            <a:chOff x="0" y="-1"/>
            <a:chExt cx="2997200" cy="876301"/>
          </a:xfrm>
        </p:grpSpPr>
        <p:sp>
          <p:nvSpPr>
            <p:cNvPr id="17" name="Google Shape;17;p27" descr="Google Shape;27;p8"/>
            <p:cNvSpPr txBox="1"/>
            <p:nvPr/>
          </p:nvSpPr>
          <p:spPr>
            <a:xfrm>
              <a:off x="0" y="-1"/>
              <a:ext cx="2997200" cy="838201"/>
            </a:xfrm>
            <a:prstGeom prst="rect">
              <a:avLst/>
            </a:prstGeom>
            <a:solidFill>
              <a:srgbClr val="FF33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18" name="Google Shape;18;p27" descr="Google Shape;28;p8"/>
            <p:cNvPicPr preferRelativeResize="0"/>
            <p:nvPr/>
          </p:nvPicPr>
          <p:blipFill rotWithShape="1">
            <a:blip r:embed="rId3">
              <a:alphaModFix/>
            </a:blip>
            <a:srcRect b="10710"/>
            <a:stretch/>
          </p:blipFill>
          <p:spPr>
            <a:xfrm>
              <a:off x="406400" y="228600"/>
              <a:ext cx="2057400" cy="635000"/>
            </a:xfrm>
            <a:prstGeom prst="rect">
              <a:avLst/>
            </a:prstGeom>
            <a:noFill/>
            <a:ln>
              <a:noFill/>
            </a:ln>
          </p:spPr>
        </p:pic>
        <p:sp>
          <p:nvSpPr>
            <p:cNvPr id="19" name="Google Shape;19;p27" descr="Google Shape;29;p8"/>
            <p:cNvSpPr txBox="1"/>
            <p:nvPr/>
          </p:nvSpPr>
          <p:spPr>
            <a:xfrm>
              <a:off x="381000" y="190500"/>
              <a:ext cx="2076450" cy="68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pic>
        <p:nvPicPr>
          <p:cNvPr id="20" name="Google Shape;20;p27" descr="Google Shape;30;p8"/>
          <p:cNvPicPr preferRelativeResize="0"/>
          <p:nvPr/>
        </p:nvPicPr>
        <p:blipFill rotWithShape="1">
          <a:blip r:embed="rId4">
            <a:alphaModFix/>
          </a:blip>
          <a:srcRect/>
          <a:stretch/>
        </p:blipFill>
        <p:spPr>
          <a:xfrm>
            <a:off x="6553200" y="228600"/>
            <a:ext cx="1920875" cy="609600"/>
          </a:xfrm>
          <a:prstGeom prst="rect">
            <a:avLst/>
          </a:prstGeom>
          <a:noFill/>
          <a:ln>
            <a:noFill/>
          </a:ln>
        </p:spPr>
      </p:pic>
      <p:sp>
        <p:nvSpPr>
          <p:cNvPr id="21" name="Google Shape;21;p27"/>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SzPts val="1400"/>
              <a:buNone/>
              <a:defRPr sz="3000" b="0" i="0" u="none" strike="noStrike" cap="none">
                <a:solidFill>
                  <a:srgbClr val="000000"/>
                </a:solidFill>
                <a:latin typeface="Calibri"/>
                <a:ea typeface="Calibri"/>
                <a:cs typeface="Calibri"/>
                <a:sym typeface="Calibri"/>
              </a:defRPr>
            </a:lvl9pPr>
          </a:lstStyle>
          <a:p>
            <a:endParaRPr/>
          </a:p>
        </p:txBody>
      </p:sp>
      <p:sp>
        <p:nvSpPr>
          <p:cNvPr id="22" name="Google Shape;22;p27"/>
          <p:cNvSpPr txBox="1">
            <a:spLocks noGrp="1"/>
          </p:cNvSpPr>
          <p:nvPr>
            <p:ph type="body" idx="1"/>
          </p:nvPr>
        </p:nvSpPr>
        <p:spPr>
          <a:xfrm>
            <a:off x="457200" y="1371600"/>
            <a:ext cx="8229600" cy="4525962"/>
          </a:xfrm>
          <a:prstGeom prst="rect">
            <a:avLst/>
          </a:prstGeom>
          <a:noFill/>
          <a:ln>
            <a:noFill/>
          </a:ln>
        </p:spPr>
        <p:txBody>
          <a:bodyPr spcFirstLastPara="1" wrap="square" lIns="45700" tIns="45700" rIns="45700" bIns="45700" anchor="t" anchorCtr="0">
            <a:noAutofit/>
          </a:bodyPr>
          <a:lstStyle>
            <a:lvl1pPr marL="457200" marR="0" lvl="0"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1pPr>
            <a:lvl2pPr marL="914400" marR="0" lvl="1"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2pPr>
            <a:lvl3pPr marL="1371600" marR="0" lvl="2"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3pPr>
            <a:lvl4pPr marL="1828800" marR="0" lvl="3"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4pPr>
            <a:lvl5pPr marL="2286000" marR="0" lvl="4"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5pPr>
            <a:lvl6pPr marL="2743200" marR="0" lvl="5"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6pPr>
            <a:lvl7pPr marL="3200400" marR="0" lvl="6"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7pPr>
            <a:lvl8pPr marL="3657600" marR="0" lvl="7"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8pPr>
            <a:lvl9pPr marL="4114800" marR="0" lvl="8" indent="-254000" algn="l" rtl="0">
              <a:lnSpc>
                <a:spcPct val="100000"/>
              </a:lnSpc>
              <a:spcBef>
                <a:spcPts val="300"/>
              </a:spcBef>
              <a:spcAft>
                <a:spcPts val="0"/>
              </a:spcAft>
              <a:buClr>
                <a:srgbClr val="000000"/>
              </a:buClr>
              <a:buSzPts val="4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23" name="Google Shape;23;p27"/>
          <p:cNvSpPr txBox="1">
            <a:spLocks noGrp="1"/>
          </p:cNvSpPr>
          <p:nvPr>
            <p:ph type="sldNum" idx="12"/>
          </p:nvPr>
        </p:nvSpPr>
        <p:spPr>
          <a:xfrm>
            <a:off x="8428037" y="6413500"/>
            <a:ext cx="258762" cy="249237"/>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
        <p:cNvGrpSpPr/>
        <p:nvPr/>
      </p:nvGrpSpPr>
      <p:grpSpPr>
        <a:xfrm>
          <a:off x="0" y="0"/>
          <a:ext cx="0" cy="0"/>
          <a:chOff x="0" y="0"/>
          <a:chExt cx="0" cy="0"/>
        </a:xfrm>
      </p:grpSpPr>
      <p:sp>
        <p:nvSpPr>
          <p:cNvPr id="34" name="Google Shape;34;p1" descr="Google Shape;44;p10"/>
          <p:cNvSpPr txBox="1"/>
          <p:nvPr/>
        </p:nvSpPr>
        <p:spPr>
          <a:xfrm>
            <a:off x="8505825" y="6400800"/>
            <a:ext cx="180975" cy="2746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Times New Roman"/>
              <a:buNone/>
            </a:pPr>
            <a:fld id="{00000000-1234-1234-1234-123412341234}" type="slidenum">
              <a:rPr lang="en-US" sz="1200" b="0" i="0" u="none">
                <a:solidFill>
                  <a:srgbClr val="898989"/>
                </a:solidFill>
                <a:latin typeface="Times New Roman"/>
                <a:ea typeface="Times New Roman"/>
                <a:cs typeface="Times New Roman"/>
                <a:sym typeface="Times New Roman"/>
              </a:rPr>
              <a:t>1</a:t>
            </a:fld>
            <a:endParaRPr dirty="0"/>
          </a:p>
        </p:txBody>
      </p:sp>
      <p:sp>
        <p:nvSpPr>
          <p:cNvPr id="35" name="Google Shape;35;p1" descr="Google Shape;46;p10"/>
          <p:cNvSpPr txBox="1"/>
          <p:nvPr/>
        </p:nvSpPr>
        <p:spPr>
          <a:xfrm>
            <a:off x="282298" y="1483947"/>
            <a:ext cx="8622362" cy="4621940"/>
          </a:xfrm>
          <a:prstGeom prst="rect">
            <a:avLst/>
          </a:prstGeom>
          <a:noFill/>
          <a:ln>
            <a:noFill/>
          </a:ln>
        </p:spPr>
        <p:txBody>
          <a:bodyPr spcFirstLastPara="1" wrap="square" lIns="33100" tIns="33100" rIns="33100" bIns="33100" anchor="ctr" anchorCtr="0">
            <a:spAutoFit/>
          </a:bodyPr>
          <a:lstStyle/>
          <a:p>
            <a:pPr marL="454025" marR="0" lvl="0" indent="-385762" algn="ctr" rtl="0">
              <a:lnSpc>
                <a:spcPct val="100000"/>
              </a:lnSpc>
              <a:spcBef>
                <a:spcPts val="0"/>
              </a:spcBef>
              <a:spcAft>
                <a:spcPts val="0"/>
              </a:spcAft>
              <a:buClr>
                <a:srgbClr val="000000"/>
              </a:buClr>
              <a:buSzPts val="1500"/>
              <a:buFont typeface="Times New Roman"/>
              <a:buNone/>
            </a:pPr>
            <a:r>
              <a:rPr lang="en-US" sz="2400" b="1" i="0" u="none" dirty="0">
                <a:solidFill>
                  <a:srgbClr val="000000"/>
                </a:solidFill>
                <a:latin typeface="Times New Roman"/>
                <a:ea typeface="Times New Roman"/>
                <a:cs typeface="Times New Roman"/>
                <a:sym typeface="Times New Roman"/>
              </a:rPr>
              <a:t>Front End Engineering-II</a:t>
            </a:r>
            <a:endParaRPr lang="en-IN" sz="1600" b="0" i="0" u="none" dirty="0">
              <a:solidFill>
                <a:srgbClr val="000000"/>
              </a:solidFill>
              <a:latin typeface="Times"/>
              <a:ea typeface="Times"/>
              <a:cs typeface="Times"/>
              <a:sym typeface="Times"/>
            </a:endParaRPr>
          </a:p>
          <a:p>
            <a:pPr marL="454025" marR="0" lvl="0" indent="-385762" algn="l" rtl="0">
              <a:lnSpc>
                <a:spcPct val="100000"/>
              </a:lnSpc>
              <a:spcBef>
                <a:spcPts val="0"/>
              </a:spcBef>
              <a:spcAft>
                <a:spcPts val="0"/>
              </a:spcAft>
              <a:buClr>
                <a:srgbClr val="000000"/>
              </a:buClr>
              <a:buSzPts val="1400"/>
              <a:buFont typeface="Times"/>
              <a:buNone/>
            </a:pPr>
            <a:r>
              <a:rPr lang="en-US" sz="1600" b="0" i="0" u="none" dirty="0">
                <a:solidFill>
                  <a:srgbClr val="000000"/>
                </a:solidFill>
                <a:latin typeface="Times"/>
                <a:ea typeface="Times"/>
                <a:cs typeface="Times"/>
                <a:sym typeface="Times"/>
              </a:rPr>
              <a:t> </a:t>
            </a:r>
            <a:endParaRPr sz="1600"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New Roman"/>
              <a:buNone/>
            </a:pPr>
            <a:r>
              <a:rPr lang="en-US" sz="1600" b="0" i="0" u="none" dirty="0">
                <a:solidFill>
                  <a:srgbClr val="000000"/>
                </a:solidFill>
                <a:latin typeface="Times New Roman"/>
                <a:ea typeface="Times New Roman"/>
                <a:cs typeface="Times New Roman"/>
                <a:sym typeface="Times New Roman"/>
              </a:rPr>
              <a:t>Project Presentation</a:t>
            </a:r>
            <a:endParaRPr sz="1600"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New Roman"/>
              <a:buNone/>
            </a:pPr>
            <a:r>
              <a:rPr lang="en-US" sz="1600" b="0" i="0" u="none" dirty="0">
                <a:solidFill>
                  <a:srgbClr val="000000"/>
                </a:solidFill>
                <a:latin typeface="Times New Roman"/>
                <a:ea typeface="Times New Roman"/>
                <a:cs typeface="Times New Roman"/>
                <a:sym typeface="Times New Roman"/>
              </a:rPr>
              <a:t>Semester-III (Batch-2023)</a:t>
            </a:r>
            <a:endParaRPr sz="1600"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a:buNone/>
            </a:pPr>
            <a:r>
              <a:rPr lang="en-US" sz="1600" b="0" i="0" u="none" dirty="0">
                <a:solidFill>
                  <a:srgbClr val="000000"/>
                </a:solidFill>
                <a:latin typeface="Times"/>
                <a:ea typeface="Times"/>
                <a:cs typeface="Times"/>
                <a:sym typeface="Times"/>
              </a:rPr>
              <a:t> </a:t>
            </a:r>
            <a:endParaRPr sz="1600" b="0" i="0" u="none" dirty="0">
              <a:solidFill>
                <a:srgbClr val="000000"/>
              </a:solidFill>
              <a:latin typeface="Times"/>
              <a:ea typeface="Times"/>
              <a:cs typeface="Times"/>
              <a:sym typeface="Times"/>
            </a:endParaRPr>
          </a:p>
          <a:p>
            <a:pPr marL="454025" marR="0" lvl="0" indent="-385762" algn="just" rtl="0">
              <a:lnSpc>
                <a:spcPct val="100000"/>
              </a:lnSpc>
              <a:spcBef>
                <a:spcPts val="0"/>
              </a:spcBef>
              <a:spcAft>
                <a:spcPts val="0"/>
              </a:spcAft>
              <a:buClr>
                <a:srgbClr val="000000"/>
              </a:buClr>
              <a:buSzPts val="1400"/>
              <a:buFont typeface="Times"/>
              <a:buNone/>
            </a:pPr>
            <a:r>
              <a:rPr lang="en-US" sz="1600" b="1" i="0" u="none" dirty="0">
                <a:solidFill>
                  <a:srgbClr val="000000"/>
                </a:solidFill>
                <a:latin typeface="Times"/>
                <a:ea typeface="Times"/>
                <a:cs typeface="Times"/>
                <a:sym typeface="Times"/>
              </a:rPr>
              <a:t>                                                              </a:t>
            </a:r>
            <a:r>
              <a:rPr lang="en-US" sz="2000" b="1" i="0" u="none" dirty="0">
                <a:solidFill>
                  <a:srgbClr val="000000"/>
                </a:solidFill>
                <a:latin typeface="Times"/>
                <a:ea typeface="Times"/>
                <a:cs typeface="Times"/>
                <a:sym typeface="Times"/>
              </a:rPr>
              <a:t>CRYPTO WATCH</a:t>
            </a:r>
          </a:p>
          <a:p>
            <a:pPr marL="454025" marR="0" lvl="0" indent="-385762" algn="just" rtl="0">
              <a:lnSpc>
                <a:spcPct val="100000"/>
              </a:lnSpc>
              <a:spcBef>
                <a:spcPts val="0"/>
              </a:spcBef>
              <a:spcAft>
                <a:spcPts val="0"/>
              </a:spcAft>
              <a:buClr>
                <a:srgbClr val="000000"/>
              </a:buClr>
              <a:buSzPts val="1400"/>
              <a:buFont typeface="Times"/>
              <a:buNone/>
            </a:pPr>
            <a:r>
              <a:rPr lang="en-US" sz="2000" b="1" i="0" u="none" dirty="0">
                <a:solidFill>
                  <a:srgbClr val="000000"/>
                </a:solidFill>
                <a:latin typeface="Times"/>
                <a:ea typeface="Times"/>
                <a:cs typeface="Times"/>
                <a:sym typeface="Times"/>
              </a:rPr>
              <a:t> </a:t>
            </a:r>
            <a:r>
              <a:rPr lang="en-US" sz="2000" b="1" dirty="0">
                <a:latin typeface="Times"/>
                <a:ea typeface="Times"/>
                <a:cs typeface="Times"/>
                <a:sym typeface="Times"/>
              </a:rPr>
              <a:t>   </a:t>
            </a:r>
            <a:endParaRPr lang="en-US" sz="1600" b="1" i="0" u="none" dirty="0">
              <a:solidFill>
                <a:srgbClr val="000000"/>
              </a:solidFill>
              <a:latin typeface="Times"/>
              <a:ea typeface="Times"/>
              <a:cs typeface="Times"/>
              <a:sym typeface="Times"/>
            </a:endParaRPr>
          </a:p>
          <a:p>
            <a:pPr marL="454025" marR="0" lvl="0" indent="-385762" algn="just" rtl="0">
              <a:lnSpc>
                <a:spcPct val="100000"/>
              </a:lnSpc>
              <a:spcBef>
                <a:spcPts val="0"/>
              </a:spcBef>
              <a:spcAft>
                <a:spcPts val="0"/>
              </a:spcAft>
              <a:buClr>
                <a:srgbClr val="000000"/>
              </a:buClr>
              <a:buSzPts val="1400"/>
              <a:buFont typeface="Times"/>
              <a:buNone/>
            </a:pPr>
            <a:endParaRPr b="0" i="0" u="none" dirty="0">
              <a:solidFill>
                <a:srgbClr val="000000"/>
              </a:solidFill>
              <a:latin typeface="Times"/>
              <a:ea typeface="Times"/>
              <a:cs typeface="Times"/>
              <a:sym typeface="Times"/>
            </a:endParaRPr>
          </a:p>
          <a:p>
            <a:pPr marL="454025" marR="0" lvl="0" indent="-385762" algn="just" rtl="0">
              <a:lnSpc>
                <a:spcPct val="100000"/>
              </a:lnSpc>
              <a:spcBef>
                <a:spcPts val="0"/>
              </a:spcBef>
              <a:spcAft>
                <a:spcPts val="0"/>
              </a:spcAft>
              <a:buClr>
                <a:srgbClr val="000000"/>
              </a:buClr>
              <a:buSzPts val="1400"/>
              <a:buFont typeface="Times New Roman"/>
              <a:buNone/>
            </a:pPr>
            <a:r>
              <a:rPr lang="en-US" b="1" i="0" u="none" dirty="0">
                <a:solidFill>
                  <a:srgbClr val="000000"/>
                </a:solidFill>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Supervised By :                                                                                                                                         </a:t>
            </a:r>
            <a:r>
              <a:rPr lang="en-US" b="1" i="0" u="none" dirty="0">
                <a:solidFill>
                  <a:srgbClr val="000000"/>
                </a:solidFill>
                <a:latin typeface="Times New Roman"/>
                <a:ea typeface="Times New Roman"/>
                <a:cs typeface="Times New Roman"/>
                <a:sym typeface="Times New Roman"/>
              </a:rPr>
              <a:t>Submitted By:</a:t>
            </a:r>
            <a:endParaRPr b="1" i="0" u="none" dirty="0">
              <a:solidFill>
                <a:srgbClr val="000000"/>
              </a:solidFill>
              <a:latin typeface="Times"/>
              <a:ea typeface="Times"/>
              <a:cs typeface="Times"/>
              <a:sym typeface="Times"/>
            </a:endParaRPr>
          </a:p>
          <a:p>
            <a:pPr marL="454025" marR="0" lvl="0" indent="-385762" algn="l" rtl="0">
              <a:lnSpc>
                <a:spcPct val="100000"/>
              </a:lnSpc>
              <a:spcBef>
                <a:spcPts val="0"/>
              </a:spcBef>
              <a:spcAft>
                <a:spcPts val="0"/>
              </a:spcAft>
              <a:buClr>
                <a:srgbClr val="000000"/>
              </a:buClr>
              <a:buSzPts val="1400"/>
              <a:buFont typeface="Times New Roman"/>
              <a:buNone/>
            </a:pPr>
            <a:r>
              <a:rPr lang="en-US" dirty="0">
                <a:latin typeface="Times New Roman"/>
                <a:ea typeface="Times"/>
                <a:cs typeface="Times New Roman"/>
                <a:sym typeface="Times New Roman"/>
              </a:rPr>
              <a:t> Dr. </a:t>
            </a:r>
            <a:r>
              <a:rPr lang="en-US" dirty="0" err="1">
                <a:latin typeface="Times New Roman"/>
                <a:ea typeface="Times"/>
                <a:cs typeface="Times New Roman"/>
                <a:sym typeface="Times New Roman"/>
              </a:rPr>
              <a:t>Vijaita</a:t>
            </a:r>
            <a:r>
              <a:rPr lang="en-US" dirty="0">
                <a:latin typeface="Times New Roman"/>
                <a:ea typeface="Times"/>
                <a:cs typeface="Times New Roman"/>
                <a:sym typeface="Times New Roman"/>
              </a:rPr>
              <a:t> Kashy</a:t>
            </a:r>
            <a:r>
              <a:rPr lang="en-US" dirty="0">
                <a:latin typeface="Times"/>
                <a:ea typeface="Times"/>
                <a:cs typeface="Times"/>
                <a:sym typeface="Times"/>
              </a:rPr>
              <a:t>ap                                                                                                       Muskaan Aggarwal, 2310990661</a:t>
            </a:r>
            <a:r>
              <a:rPr lang="en-US" b="0" i="0" u="none" strike="noStrike" cap="none" dirty="0">
                <a:solidFill>
                  <a:srgbClr val="000000"/>
                </a:solidFill>
                <a:latin typeface="Times"/>
                <a:ea typeface="Times"/>
                <a:cs typeface="Times"/>
                <a:sym typeface="Times"/>
              </a:rPr>
              <a:t>              </a:t>
            </a:r>
            <a:r>
              <a:rPr lang="en-US" dirty="0">
                <a:latin typeface="Times"/>
                <a:ea typeface="Times"/>
                <a:cs typeface="Times"/>
                <a:sym typeface="Times"/>
              </a:rPr>
              <a:t>							  Naman Nayak, 2310990746</a:t>
            </a:r>
          </a:p>
          <a:p>
            <a:pPr marL="454025" indent="-385762">
              <a:buSzPts val="1400"/>
            </a:pPr>
            <a:r>
              <a:rPr lang="en-US" b="0" i="0" u="none" strike="noStrike" cap="none" dirty="0">
                <a:solidFill>
                  <a:srgbClr val="000000"/>
                </a:solidFill>
                <a:latin typeface="Times"/>
                <a:ea typeface="Times"/>
                <a:cs typeface="Times"/>
                <a:sym typeface="Times"/>
              </a:rPr>
              <a:t>								  Kartik Sharma, 2310992032						</a:t>
            </a:r>
            <a:r>
              <a:rPr lang="en-US" dirty="0">
                <a:latin typeface="Times"/>
                <a:ea typeface="Times"/>
                <a:cs typeface="Times"/>
                <a:sym typeface="Times"/>
              </a:rPr>
              <a:t>                   Kritika Sawhney, 2310992046</a:t>
            </a:r>
            <a:endParaRPr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a:buNone/>
            </a:pPr>
            <a:endParaRPr lang="en-US"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a:buNone/>
            </a:pPr>
            <a:r>
              <a:rPr lang="en-US" b="0" i="0" u="none" dirty="0">
                <a:solidFill>
                  <a:srgbClr val="000000"/>
                </a:solidFill>
                <a:latin typeface="Times"/>
                <a:ea typeface="Times"/>
                <a:cs typeface="Times"/>
                <a:sym typeface="Times"/>
              </a:rPr>
              <a:t> </a:t>
            </a:r>
            <a:endParaRPr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New Roman"/>
              <a:buNone/>
            </a:pPr>
            <a:r>
              <a:rPr lang="en-US" b="1" i="0" u="none" dirty="0">
                <a:solidFill>
                  <a:srgbClr val="000000"/>
                </a:solidFill>
                <a:latin typeface="Times New Roman"/>
                <a:ea typeface="Times New Roman"/>
                <a:cs typeface="Times New Roman"/>
                <a:sym typeface="Times New Roman"/>
              </a:rPr>
              <a:t>Department of Computer Science and Engineering</a:t>
            </a:r>
            <a:endParaRPr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New Roman"/>
              <a:buNone/>
            </a:pPr>
            <a:r>
              <a:rPr lang="en-US" b="1" i="0" u="none" dirty="0" err="1">
                <a:solidFill>
                  <a:srgbClr val="000000"/>
                </a:solidFill>
                <a:latin typeface="Times New Roman"/>
                <a:ea typeface="Times New Roman"/>
                <a:cs typeface="Times New Roman"/>
                <a:sym typeface="Times New Roman"/>
              </a:rPr>
              <a:t>Chitkara</a:t>
            </a:r>
            <a:r>
              <a:rPr lang="en-US" b="1" i="0" u="none" dirty="0">
                <a:solidFill>
                  <a:srgbClr val="000000"/>
                </a:solidFill>
                <a:latin typeface="Times New Roman"/>
                <a:ea typeface="Times New Roman"/>
                <a:cs typeface="Times New Roman"/>
                <a:sym typeface="Times New Roman"/>
              </a:rPr>
              <a:t> University Institute of Engineering &amp; Technology,</a:t>
            </a:r>
            <a:endParaRPr b="0" i="0" u="none" dirty="0">
              <a:solidFill>
                <a:srgbClr val="000000"/>
              </a:solidFill>
              <a:latin typeface="Times"/>
              <a:ea typeface="Times"/>
              <a:cs typeface="Times"/>
              <a:sym typeface="Times"/>
            </a:endParaRPr>
          </a:p>
          <a:p>
            <a:pPr marL="454025" marR="0" lvl="0" indent="-385762" algn="ctr" rtl="0">
              <a:lnSpc>
                <a:spcPct val="100000"/>
              </a:lnSpc>
              <a:spcBef>
                <a:spcPts val="0"/>
              </a:spcBef>
              <a:spcAft>
                <a:spcPts val="0"/>
              </a:spcAft>
              <a:buClr>
                <a:srgbClr val="000000"/>
              </a:buClr>
              <a:buSzPts val="1400"/>
              <a:buFont typeface="Times New Roman"/>
              <a:buNone/>
            </a:pPr>
            <a:r>
              <a:rPr lang="en-US" b="1" i="0" u="none" dirty="0" err="1">
                <a:solidFill>
                  <a:srgbClr val="000000"/>
                </a:solidFill>
                <a:latin typeface="Times New Roman"/>
                <a:ea typeface="Times New Roman"/>
                <a:cs typeface="Times New Roman"/>
                <a:sym typeface="Times New Roman"/>
              </a:rPr>
              <a:t>Chitkara</a:t>
            </a:r>
            <a:r>
              <a:rPr lang="en-US" b="1" i="0" u="none" dirty="0">
                <a:solidFill>
                  <a:srgbClr val="000000"/>
                </a:solidFill>
                <a:latin typeface="Times New Roman"/>
                <a:ea typeface="Times New Roman"/>
                <a:cs typeface="Times New Roman"/>
                <a:sym typeface="Times New Roman"/>
              </a:rPr>
              <a:t> University, Punjab</a:t>
            </a:r>
            <a:endParaRPr b="0" i="0" u="none" dirty="0">
              <a:solidFill>
                <a:srgbClr val="000000"/>
              </a:solidFill>
              <a:latin typeface="Times"/>
              <a:ea typeface="Times"/>
              <a:cs typeface="Times"/>
              <a:sym typeface="Times"/>
            </a:endParaRPr>
          </a:p>
          <a:p>
            <a:pPr marL="454025" marR="0" lvl="0" indent="-385762" algn="l" rtl="0">
              <a:lnSpc>
                <a:spcPct val="100000"/>
              </a:lnSpc>
              <a:spcBef>
                <a:spcPts val="0"/>
              </a:spcBef>
              <a:spcAft>
                <a:spcPts val="0"/>
              </a:spcAft>
              <a:buClr>
                <a:srgbClr val="000000"/>
              </a:buClr>
              <a:buSzPts val="1400"/>
              <a:buFont typeface="Times"/>
              <a:buNone/>
            </a:pPr>
            <a:r>
              <a:rPr lang="en-US" b="0" i="0" u="none" dirty="0">
                <a:solidFill>
                  <a:srgbClr val="000000"/>
                </a:solidFill>
                <a:latin typeface="Times"/>
                <a:ea typeface="Times"/>
                <a:cs typeface="Times"/>
                <a:sym typeface="Times"/>
              </a:rPr>
              <a:t> </a:t>
            </a:r>
            <a:endParaRPr dirty="0"/>
          </a:p>
        </p:txBody>
      </p:sp>
      <p:pic>
        <p:nvPicPr>
          <p:cNvPr id="36" name="Google Shape;36;p1"/>
          <p:cNvPicPr preferRelativeResize="0"/>
          <p:nvPr/>
        </p:nvPicPr>
        <p:blipFill rotWithShape="1">
          <a:blip r:embed="rId3">
            <a:alphaModFix/>
          </a:blip>
          <a:srcRect/>
          <a:stretch/>
        </p:blipFill>
        <p:spPr>
          <a:xfrm>
            <a:off x="0" y="890587"/>
            <a:ext cx="2511425" cy="83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
        <p:cNvGrpSpPr/>
        <p:nvPr/>
      </p:nvGrpSpPr>
      <p:grpSpPr>
        <a:xfrm>
          <a:off x="0" y="0"/>
          <a:ext cx="0" cy="0"/>
          <a:chOff x="0" y="0"/>
          <a:chExt cx="0" cy="0"/>
        </a:xfrm>
      </p:grpSpPr>
      <p:sp>
        <p:nvSpPr>
          <p:cNvPr id="95" name="Google Shape;95;p10"/>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000"/>
              <a:buFont typeface="Times New Roman"/>
              <a:buNone/>
            </a:pPr>
            <a:r>
              <a:rPr lang="en-US" b="1" dirty="0">
                <a:latin typeface="Times New Roman"/>
                <a:cs typeface="Times New Roman"/>
                <a:sym typeface="Times New Roman"/>
              </a:rPr>
              <a:t>Landing</a:t>
            </a:r>
            <a:endParaRPr dirty="0"/>
          </a:p>
        </p:txBody>
      </p:sp>
      <p:sp>
        <p:nvSpPr>
          <p:cNvPr id="96" name="Google Shape;96;p10"/>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10</a:t>
            </a:fld>
            <a:endParaRPr/>
          </a:p>
        </p:txBody>
      </p:sp>
      <p:pic>
        <p:nvPicPr>
          <p:cNvPr id="2" name="Picture 1" descr="A group of people sitting at tables&#10;&#10;Description automatically generated">
            <a:extLst>
              <a:ext uri="{FF2B5EF4-FFF2-40B4-BE49-F238E27FC236}">
                <a16:creationId xmlns:a16="http://schemas.microsoft.com/office/drawing/2014/main" id="{4EC81520-8EA7-800B-C2AA-F0FD7D8A1A68}"/>
              </a:ext>
            </a:extLst>
          </p:cNvPr>
          <p:cNvPicPr>
            <a:picLocks noChangeAspect="1"/>
          </p:cNvPicPr>
          <p:nvPr/>
        </p:nvPicPr>
        <p:blipFill>
          <a:blip r:embed="rId3"/>
          <a:stretch>
            <a:fillRect/>
          </a:stretch>
        </p:blipFill>
        <p:spPr>
          <a:xfrm>
            <a:off x="329773" y="1085745"/>
            <a:ext cx="8412260" cy="54013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11</a:t>
            </a:fld>
            <a:endParaRPr/>
          </a:p>
        </p:txBody>
      </p:sp>
      <p:pic>
        <p:nvPicPr>
          <p:cNvPr id="3" name="Picture 2">
            <a:extLst>
              <a:ext uri="{FF2B5EF4-FFF2-40B4-BE49-F238E27FC236}">
                <a16:creationId xmlns:a16="http://schemas.microsoft.com/office/drawing/2014/main" id="{33183770-51E6-F3CF-159F-79D4C49544BD}"/>
              </a:ext>
            </a:extLst>
          </p:cNvPr>
          <p:cNvPicPr>
            <a:picLocks noChangeAspect="1"/>
          </p:cNvPicPr>
          <p:nvPr/>
        </p:nvPicPr>
        <p:blipFill>
          <a:blip r:embed="rId3"/>
          <a:srcRect t="8685" r="1006" b="5301"/>
          <a:stretch/>
        </p:blipFill>
        <p:spPr>
          <a:xfrm>
            <a:off x="251611" y="1086234"/>
            <a:ext cx="8558395" cy="5327266"/>
          </a:xfrm>
          <a:prstGeom prst="rect">
            <a:avLst/>
          </a:prstGeom>
        </p:spPr>
      </p:pic>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Features</a:t>
            </a:r>
            <a:endParaRPr lang="en-IN"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12</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FAQ</a:t>
            </a:r>
            <a:endParaRPr lang="en-IN" sz="3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E1ECBA6-7E14-5A84-7D2E-4CB5A6613DDB}"/>
              </a:ext>
            </a:extLst>
          </p:cNvPr>
          <p:cNvPicPr>
            <a:picLocks noChangeAspect="1"/>
          </p:cNvPicPr>
          <p:nvPr/>
        </p:nvPicPr>
        <p:blipFill>
          <a:blip r:embed="rId3"/>
          <a:srcRect t="11154" r="1141" b="4550"/>
          <a:stretch/>
        </p:blipFill>
        <p:spPr>
          <a:xfrm>
            <a:off x="268787" y="1159877"/>
            <a:ext cx="8592916" cy="5118185"/>
          </a:xfrm>
          <a:prstGeom prst="rect">
            <a:avLst/>
          </a:prstGeom>
        </p:spPr>
      </p:pic>
    </p:spTree>
    <p:extLst>
      <p:ext uri="{BB962C8B-B14F-4D97-AF65-F5344CB8AC3E}">
        <p14:creationId xmlns:p14="http://schemas.microsoft.com/office/powerpoint/2010/main" val="190579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13</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News</a:t>
            </a:r>
            <a:endParaRPr lang="en-IN" sz="3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42EB0C8-95CB-EEAD-AED0-D4D37C07456D}"/>
              </a:ext>
            </a:extLst>
          </p:cNvPr>
          <p:cNvPicPr>
            <a:picLocks noChangeAspect="1"/>
          </p:cNvPicPr>
          <p:nvPr/>
        </p:nvPicPr>
        <p:blipFill>
          <a:blip r:embed="rId3"/>
          <a:srcRect t="11369" r="1342" b="4658"/>
          <a:stretch/>
        </p:blipFill>
        <p:spPr>
          <a:xfrm>
            <a:off x="257749" y="1233519"/>
            <a:ext cx="8646910" cy="5026132"/>
          </a:xfrm>
          <a:prstGeom prst="rect">
            <a:avLst/>
          </a:prstGeom>
        </p:spPr>
      </p:pic>
    </p:spTree>
    <p:extLst>
      <p:ext uri="{BB962C8B-B14F-4D97-AF65-F5344CB8AC3E}">
        <p14:creationId xmlns:p14="http://schemas.microsoft.com/office/powerpoint/2010/main" val="167851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14</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Markets</a:t>
            </a:r>
            <a:endParaRPr lang="en-IN" sz="3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FD9589E-56BE-7A28-D371-9EB17150047E}"/>
              </a:ext>
            </a:extLst>
          </p:cNvPr>
          <p:cNvPicPr>
            <a:picLocks noChangeAspect="1"/>
          </p:cNvPicPr>
          <p:nvPr/>
        </p:nvPicPr>
        <p:blipFill>
          <a:blip r:embed="rId3"/>
          <a:stretch>
            <a:fillRect/>
          </a:stretch>
        </p:blipFill>
        <p:spPr>
          <a:xfrm>
            <a:off x="286279" y="1086230"/>
            <a:ext cx="8571439" cy="4915671"/>
          </a:xfrm>
          <a:prstGeom prst="rect">
            <a:avLst/>
          </a:prstGeom>
        </p:spPr>
      </p:pic>
    </p:spTree>
    <p:extLst>
      <p:ext uri="{BB962C8B-B14F-4D97-AF65-F5344CB8AC3E}">
        <p14:creationId xmlns:p14="http://schemas.microsoft.com/office/powerpoint/2010/main" val="181256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15</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Converter</a:t>
            </a:r>
            <a:endParaRPr lang="en-IN" sz="3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F55E61-895E-2648-EB12-AF83767D17C6}"/>
              </a:ext>
            </a:extLst>
          </p:cNvPr>
          <p:cNvPicPr>
            <a:picLocks noChangeAspect="1"/>
          </p:cNvPicPr>
          <p:nvPr/>
        </p:nvPicPr>
        <p:blipFill>
          <a:blip r:embed="rId3"/>
          <a:stretch>
            <a:fillRect/>
          </a:stretch>
        </p:blipFill>
        <p:spPr>
          <a:xfrm>
            <a:off x="359008" y="1320759"/>
            <a:ext cx="8425981" cy="4643161"/>
          </a:xfrm>
          <a:prstGeom prst="rect">
            <a:avLst/>
          </a:prstGeom>
        </p:spPr>
      </p:pic>
    </p:spTree>
    <p:extLst>
      <p:ext uri="{BB962C8B-B14F-4D97-AF65-F5344CB8AC3E}">
        <p14:creationId xmlns:p14="http://schemas.microsoft.com/office/powerpoint/2010/main" val="2178843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16</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1966880" y="161364"/>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Feedback </a:t>
            </a:r>
            <a:endParaRPr lang="en-IN" sz="3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D8AC4DA-6841-A8F4-43F2-F177B5BD8FF2}"/>
              </a:ext>
            </a:extLst>
          </p:cNvPr>
          <p:cNvPicPr>
            <a:picLocks noChangeAspect="1"/>
          </p:cNvPicPr>
          <p:nvPr/>
        </p:nvPicPr>
        <p:blipFill>
          <a:blip r:embed="rId3"/>
          <a:srcRect t="11602" r="1276" b="4954"/>
          <a:stretch/>
        </p:blipFill>
        <p:spPr>
          <a:xfrm>
            <a:off x="309913" y="1288753"/>
            <a:ext cx="8516239" cy="4897255"/>
          </a:xfrm>
          <a:prstGeom prst="rect">
            <a:avLst/>
          </a:prstGeom>
        </p:spPr>
      </p:pic>
    </p:spTree>
    <p:extLst>
      <p:ext uri="{BB962C8B-B14F-4D97-AF65-F5344CB8AC3E}">
        <p14:creationId xmlns:p14="http://schemas.microsoft.com/office/powerpoint/2010/main" val="26288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17</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Sign in</a:t>
            </a:r>
            <a:endParaRPr lang="en-IN" sz="3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C43BB9C-93CC-F5CE-D676-D03BD97A1270}"/>
              </a:ext>
            </a:extLst>
          </p:cNvPr>
          <p:cNvPicPr>
            <a:picLocks noChangeAspect="1"/>
          </p:cNvPicPr>
          <p:nvPr/>
        </p:nvPicPr>
        <p:blipFill>
          <a:blip r:embed="rId3"/>
          <a:srcRect t="11261" r="1276" b="4658"/>
          <a:stretch/>
        </p:blipFill>
        <p:spPr>
          <a:xfrm>
            <a:off x="263887" y="1215109"/>
            <a:ext cx="8542583" cy="5112048"/>
          </a:xfrm>
          <a:prstGeom prst="rect">
            <a:avLst/>
          </a:prstGeom>
        </p:spPr>
      </p:pic>
    </p:spTree>
    <p:extLst>
      <p:ext uri="{BB962C8B-B14F-4D97-AF65-F5344CB8AC3E}">
        <p14:creationId xmlns:p14="http://schemas.microsoft.com/office/powerpoint/2010/main" val="247126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18</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Sign up</a:t>
            </a:r>
            <a:endParaRPr lang="en-IN" sz="3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C2A9495-A51E-861E-B48D-2A74AB73C5EA}"/>
              </a:ext>
            </a:extLst>
          </p:cNvPr>
          <p:cNvPicPr>
            <a:picLocks noChangeAspect="1"/>
          </p:cNvPicPr>
          <p:nvPr/>
        </p:nvPicPr>
        <p:blipFill>
          <a:blip r:embed="rId3"/>
          <a:srcRect t="11274" r="1677" b="4765"/>
          <a:stretch/>
        </p:blipFill>
        <p:spPr>
          <a:xfrm>
            <a:off x="314063" y="1301026"/>
            <a:ext cx="8461720" cy="4970899"/>
          </a:xfrm>
          <a:prstGeom prst="rect">
            <a:avLst/>
          </a:prstGeom>
        </p:spPr>
      </p:pic>
    </p:spTree>
    <p:extLst>
      <p:ext uri="{BB962C8B-B14F-4D97-AF65-F5344CB8AC3E}">
        <p14:creationId xmlns:p14="http://schemas.microsoft.com/office/powerpoint/2010/main" val="3640196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19</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Contact</a:t>
            </a:r>
            <a:endParaRPr lang="en-IN" sz="3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46FF205-105B-0F14-1529-F70CFB2AF34D}"/>
              </a:ext>
            </a:extLst>
          </p:cNvPr>
          <p:cNvPicPr>
            <a:picLocks noChangeAspect="1"/>
          </p:cNvPicPr>
          <p:nvPr/>
        </p:nvPicPr>
        <p:blipFill>
          <a:blip r:embed="rId3"/>
          <a:srcRect t="11047" r="1544" b="4980"/>
          <a:stretch/>
        </p:blipFill>
        <p:spPr>
          <a:xfrm>
            <a:off x="312980" y="1190560"/>
            <a:ext cx="8481213" cy="4995447"/>
          </a:xfrm>
          <a:prstGeom prst="rect">
            <a:avLst/>
          </a:prstGeom>
        </p:spPr>
      </p:pic>
    </p:spTree>
    <p:extLst>
      <p:ext uri="{BB962C8B-B14F-4D97-AF65-F5344CB8AC3E}">
        <p14:creationId xmlns:p14="http://schemas.microsoft.com/office/powerpoint/2010/main" val="24781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
        <p:cNvGrpSpPr/>
        <p:nvPr/>
      </p:nvGrpSpPr>
      <p:grpSpPr>
        <a:xfrm>
          <a:off x="0" y="0"/>
          <a:ext cx="0" cy="0"/>
          <a:chOff x="0" y="0"/>
          <a:chExt cx="0" cy="0"/>
        </a:xfrm>
      </p:grpSpPr>
      <p:sp>
        <p:nvSpPr>
          <p:cNvPr id="41" name="Google Shape;41;p2"/>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000"/>
              <a:buFont typeface="Times New Roman"/>
              <a:buNone/>
            </a:pPr>
            <a:r>
              <a:rPr lang="en-US" sz="3000" b="1" i="0" u="none">
                <a:solidFill>
                  <a:srgbClr val="000000"/>
                </a:solidFill>
                <a:latin typeface="Times New Roman"/>
                <a:ea typeface="Times New Roman"/>
                <a:cs typeface="Times New Roman"/>
                <a:sym typeface="Times New Roman"/>
              </a:rPr>
              <a:t>Abstract</a:t>
            </a:r>
            <a:endParaRPr/>
          </a:p>
        </p:txBody>
      </p:sp>
      <p:sp>
        <p:nvSpPr>
          <p:cNvPr id="42" name="Google Shape;42;p2"/>
          <p:cNvSpPr txBox="1">
            <a:spLocks noGrp="1"/>
          </p:cNvSpPr>
          <p:nvPr>
            <p:ph type="body" idx="1"/>
          </p:nvPr>
        </p:nvSpPr>
        <p:spPr>
          <a:xfrm>
            <a:off x="-196382" y="838200"/>
            <a:ext cx="8972165" cy="5864124"/>
          </a:xfrm>
          <a:prstGeom prst="rect">
            <a:avLst/>
          </a:prstGeom>
          <a:noFill/>
          <a:ln>
            <a:noFill/>
          </a:ln>
        </p:spPr>
        <p:txBody>
          <a:bodyPr spcFirstLastPara="1" wrap="square" lIns="91425" tIns="45700" rIns="91425" bIns="45700" anchor="t" anchorCtr="0">
            <a:noAutofit/>
          </a:bodyPr>
          <a:lstStyle/>
          <a:p>
            <a:pPr algn="just">
              <a:lnSpc>
                <a:spcPct val="150000"/>
              </a:lnSpc>
            </a:pPr>
            <a:r>
              <a:rPr lang="en-US" sz="1400" dirty="0">
                <a:latin typeface="Times" panose="02020603050405020304" pitchFamily="18" charset="0"/>
                <a:cs typeface="Times" panose="02020603050405020304" pitchFamily="18" charset="0"/>
              </a:rPr>
              <a:t>The </a:t>
            </a:r>
            <a:r>
              <a:rPr lang="en-US" sz="1400" i="1" dirty="0">
                <a:latin typeface="Times" panose="02020603050405020304" pitchFamily="18" charset="0"/>
                <a:cs typeface="Times" panose="02020603050405020304" pitchFamily="18" charset="0"/>
              </a:rPr>
              <a:t>Crypto Watch</a:t>
            </a:r>
            <a:r>
              <a:rPr lang="en-US" sz="1400" dirty="0">
                <a:latin typeface="Times" panose="02020603050405020304" pitchFamily="18" charset="0"/>
                <a:cs typeface="Times" panose="02020603050405020304" pitchFamily="18" charset="0"/>
              </a:rPr>
              <a:t> project is a web application designed to assist cryptocurrency investors and traders by addressing the limitations of existing tracking and analysis tools. It provides real-time price updates, historical data, and in-depth analytical features for multiple cryptocurrencies. Additionally, it includes a dedicated news page for the latest cryptocurrency developments, a comprehensive learning section for users at all skill levels, and a cryptocurrency converter for seamless exchange between various digital assets.</a:t>
            </a:r>
          </a:p>
          <a:p>
            <a:pPr algn="just">
              <a:lnSpc>
                <a:spcPct val="150000"/>
              </a:lnSpc>
            </a:pPr>
            <a:r>
              <a:rPr lang="en-US" sz="1400" dirty="0">
                <a:latin typeface="Times" panose="02020603050405020304" pitchFamily="18" charset="0"/>
                <a:cs typeface="Times" panose="02020603050405020304" pitchFamily="18" charset="0"/>
              </a:rPr>
              <a:t>The platform features a responsive design for a consistent user experience across desktop, tablet, and mobile devices. Users can create watchlists, view historical charts, and conduct technical analysis. The newsletter and feedback sections ensure users stay informed and can contribute to the continuous improvement of the platform. With </a:t>
            </a:r>
            <a:r>
              <a:rPr lang="en-US" sz="1400" i="1" dirty="0">
                <a:latin typeface="Times" panose="02020603050405020304" pitchFamily="18" charset="0"/>
                <a:cs typeface="Times" panose="02020603050405020304" pitchFamily="18" charset="0"/>
              </a:rPr>
              <a:t>Crypto Watch</a:t>
            </a:r>
            <a:r>
              <a:rPr lang="en-US" sz="1400" dirty="0">
                <a:latin typeface="Times" panose="02020603050405020304" pitchFamily="18" charset="0"/>
                <a:cs typeface="Times" panose="02020603050405020304" pitchFamily="18" charset="0"/>
              </a:rPr>
              <a:t>, the aim is to offer a unified, reliable solution to support decision-making and strategy development in the volatile cryptocurrency market.</a:t>
            </a:r>
          </a:p>
          <a:p>
            <a:pPr algn="just">
              <a:lnSpc>
                <a:spcPct val="150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342900" algn="just" rtl="0">
              <a:lnSpc>
                <a:spcPct val="135000"/>
              </a:lnSpc>
              <a:spcBef>
                <a:spcPts val="0"/>
              </a:spcBef>
              <a:spcAft>
                <a:spcPts val="0"/>
              </a:spcAft>
              <a:buClr>
                <a:srgbClr val="000000"/>
              </a:buClr>
              <a:buSzPts val="400"/>
              <a:buFont typeface="Arial"/>
              <a:buNone/>
            </a:pPr>
            <a:endParaRPr lang="en-US" dirty="0"/>
          </a:p>
        </p:txBody>
      </p:sp>
      <p:sp>
        <p:nvSpPr>
          <p:cNvPr id="43" name="Google Shape;43;p2"/>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20</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Pricing</a:t>
            </a:r>
            <a:endParaRPr lang="en-IN" sz="3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7641C5-815B-5538-AF1F-957D7C423616}"/>
              </a:ext>
            </a:extLst>
          </p:cNvPr>
          <p:cNvPicPr>
            <a:picLocks noChangeAspect="1"/>
          </p:cNvPicPr>
          <p:nvPr/>
        </p:nvPicPr>
        <p:blipFill>
          <a:blip r:embed="rId3"/>
          <a:srcRect t="11907" r="1342" b="4980"/>
          <a:stretch/>
        </p:blipFill>
        <p:spPr>
          <a:xfrm>
            <a:off x="429579" y="1166013"/>
            <a:ext cx="8272559" cy="4940215"/>
          </a:xfrm>
          <a:prstGeom prst="rect">
            <a:avLst/>
          </a:prstGeom>
        </p:spPr>
      </p:pic>
    </p:spTree>
    <p:extLst>
      <p:ext uri="{BB962C8B-B14F-4D97-AF65-F5344CB8AC3E}">
        <p14:creationId xmlns:p14="http://schemas.microsoft.com/office/powerpoint/2010/main" val="267509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8428037" y="6413500"/>
            <a:ext cx="2587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21</a:t>
            </a:fld>
            <a:endParaRPr/>
          </a:p>
        </p:txBody>
      </p:sp>
      <p:sp>
        <p:nvSpPr>
          <p:cNvPr id="10" name="TextBox 9">
            <a:extLst>
              <a:ext uri="{FF2B5EF4-FFF2-40B4-BE49-F238E27FC236}">
                <a16:creationId xmlns:a16="http://schemas.microsoft.com/office/drawing/2014/main" id="{34B422DD-27C7-7F48-245A-029288A346BC}"/>
              </a:ext>
            </a:extLst>
          </p:cNvPr>
          <p:cNvSpPr txBox="1"/>
          <p:nvPr/>
        </p:nvSpPr>
        <p:spPr>
          <a:xfrm>
            <a:off x="2537613" y="167501"/>
            <a:ext cx="4572000" cy="553998"/>
          </a:xfrm>
          <a:prstGeom prst="rect">
            <a:avLst/>
          </a:prstGeom>
          <a:noFill/>
        </p:spPr>
        <p:txBody>
          <a:bodyPr wrap="square">
            <a:spAutoFit/>
          </a:bodyPr>
          <a:lstStyle/>
          <a:p>
            <a:r>
              <a:rPr lang="en-US" sz="3000" b="1" dirty="0">
                <a:latin typeface="Times New Roman" panose="02020603050405020304" pitchFamily="18" charset="0"/>
                <a:cs typeface="Times New Roman" panose="02020603050405020304" pitchFamily="18" charset="0"/>
              </a:rPr>
              <a:t>Newsletter</a:t>
            </a:r>
            <a:endParaRPr lang="en-IN" sz="3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785B2F4-5811-CC80-5242-A059B3FA6981}"/>
              </a:ext>
            </a:extLst>
          </p:cNvPr>
          <p:cNvPicPr>
            <a:picLocks noChangeAspect="1"/>
          </p:cNvPicPr>
          <p:nvPr/>
        </p:nvPicPr>
        <p:blipFill>
          <a:blip r:embed="rId3"/>
          <a:srcRect t="11476" r="1410" b="4335"/>
          <a:stretch/>
        </p:blipFill>
        <p:spPr>
          <a:xfrm>
            <a:off x="250586" y="1270340"/>
            <a:ext cx="8635662" cy="5007721"/>
          </a:xfrm>
          <a:prstGeom prst="rect">
            <a:avLst/>
          </a:prstGeom>
        </p:spPr>
      </p:pic>
    </p:spTree>
    <p:extLst>
      <p:ext uri="{BB962C8B-B14F-4D97-AF65-F5344CB8AC3E}">
        <p14:creationId xmlns:p14="http://schemas.microsoft.com/office/powerpoint/2010/main" val="287135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2"/>
        <p:cNvGrpSpPr/>
        <p:nvPr/>
      </p:nvGrpSpPr>
      <p:grpSpPr>
        <a:xfrm>
          <a:off x="0" y="0"/>
          <a:ext cx="0" cy="0"/>
          <a:chOff x="0" y="0"/>
          <a:chExt cx="0" cy="0"/>
        </a:xfrm>
      </p:grpSpPr>
      <p:sp>
        <p:nvSpPr>
          <p:cNvPr id="193" name="Google Shape;193;p25" descr="Title 1"/>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000"/>
              <a:buFont typeface="Times New Roman"/>
              <a:buNone/>
            </a:pPr>
            <a:r>
              <a:rPr lang="en-US" sz="3000" b="1" i="0" u="none">
                <a:solidFill>
                  <a:srgbClr val="000000"/>
                </a:solidFill>
                <a:latin typeface="Times New Roman"/>
                <a:ea typeface="Times New Roman"/>
                <a:cs typeface="Times New Roman"/>
                <a:sym typeface="Times New Roman"/>
              </a:rPr>
              <a:t>        Conclusion</a:t>
            </a:r>
            <a:endParaRPr/>
          </a:p>
        </p:txBody>
      </p:sp>
      <p:sp>
        <p:nvSpPr>
          <p:cNvPr id="195" name="Google Shape;195;p25" descr="Slide Number Placeholder 3"/>
          <p:cNvSpPr txBox="1"/>
          <p:nvPr/>
        </p:nvSpPr>
        <p:spPr>
          <a:xfrm>
            <a:off x="8428037" y="6413500"/>
            <a:ext cx="257175"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22</a:t>
            </a:fld>
            <a:endParaRPr/>
          </a:p>
        </p:txBody>
      </p:sp>
      <p:sp>
        <p:nvSpPr>
          <p:cNvPr id="2" name="Text Placeholder 1">
            <a:extLst>
              <a:ext uri="{FF2B5EF4-FFF2-40B4-BE49-F238E27FC236}">
                <a16:creationId xmlns:a16="http://schemas.microsoft.com/office/drawing/2014/main" id="{AF57BC26-33EC-AA49-99A5-2C533D6B0C15}"/>
              </a:ext>
            </a:extLst>
          </p:cNvPr>
          <p:cNvSpPr>
            <a:spLocks noGrp="1" noChangeArrowheads="1"/>
          </p:cNvSpPr>
          <p:nvPr>
            <p:ph type="body" idx="1"/>
          </p:nvPr>
        </p:nvSpPr>
        <p:spPr bwMode="auto">
          <a:xfrm>
            <a:off x="276161" y="753427"/>
            <a:ext cx="847507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Comprehensive Trading Platform</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platform offers real-time data, advanced analysis, and customizable alerts to streamline cryptocurrency trading.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User-Friendly Design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provides an intuitive interface accessible on all devices, making cryptocurrency management simple and efficient.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Enhanced Security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Strong encryption and secure authentication are employed to safeguard user data and privacy.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Educational Support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includes tutorials and resources to help users improve their understanding of cryptocurrency trading.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Future-Ready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Built with modern technologies, it is designed to adapt to changing market trends and evolving user needs. </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OUR TEAM’S TAKEWAY </a:t>
            </a:r>
          </a:p>
          <a:p>
            <a:pPr marL="285750" indent="-285750" algn="just" eaLnBrk="0" fontAlgn="base" hangingPunct="0">
              <a:lnSpc>
                <a:spcPct val="150000"/>
              </a:lnSpc>
              <a:spcBef>
                <a:spcPct val="0"/>
              </a:spcBef>
              <a:spcAft>
                <a:spcPct val="0"/>
              </a:spcAft>
              <a:buClrTx/>
              <a:buSzTx/>
            </a:pPr>
            <a:r>
              <a:rPr lang="en-US" altLang="en-US" sz="1400" dirty="0">
                <a:solidFill>
                  <a:schemeClr val="tx1"/>
                </a:solidFill>
                <a:latin typeface="Times New Roman" panose="02020603050405020304" pitchFamily="18" charset="0"/>
                <a:cs typeface="Times New Roman" panose="02020603050405020304" pitchFamily="18" charset="0"/>
              </a:rPr>
              <a:t>To understand the concepts of HTML, CSS, Bootstrap , JavaScript and React.</a:t>
            </a:r>
          </a:p>
          <a:p>
            <a:pPr marL="285750" indent="-285750" algn="just" eaLnBrk="0" fontAlgn="base" hangingPunct="0">
              <a:lnSpc>
                <a:spcPct val="150000"/>
              </a:lnSpc>
              <a:spcBef>
                <a:spcPct val="0"/>
              </a:spcBef>
              <a:spcAft>
                <a:spcPct val="0"/>
              </a:spcAft>
              <a:buClrTx/>
              <a:buSzTx/>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t>
            </a:r>
            <a:r>
              <a:rPr lang="en-US" altLang="en-US" sz="1400" dirty="0">
                <a:solidFill>
                  <a:schemeClr val="tx1"/>
                </a:solidFill>
                <a:latin typeface="Times New Roman" panose="02020603050405020304" pitchFamily="18" charset="0"/>
                <a:cs typeface="Times New Roman" panose="02020603050405020304" pitchFamily="18" charset="0"/>
              </a:rPr>
              <a:t>o put our knowledge into practice and create something revolutionary.</a:t>
            </a:r>
          </a:p>
          <a:p>
            <a:pPr marL="0" indent="0" algn="just" eaLnBrk="0" fontAlgn="base" hangingPunct="0">
              <a:lnSpc>
                <a:spcPct val="150000"/>
              </a:lnSpc>
              <a:spcBef>
                <a:spcPct val="0"/>
              </a:spcBef>
              <a:spcAft>
                <a:spcPct val="0"/>
              </a:spcAft>
              <a:buClrTx/>
              <a:buSzTx/>
              <a:buNone/>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SCOPE</a:t>
            </a:r>
          </a:p>
          <a:p>
            <a:pPr marL="0" indent="0" algn="just" eaLnBrk="0" fontAlgn="base" hangingPunct="0">
              <a:lnSpc>
                <a:spcPct val="150000"/>
              </a:lnSpc>
              <a:spcBef>
                <a:spcPct val="0"/>
              </a:spcBef>
              <a:spcAft>
                <a:spcPct val="0"/>
              </a:spcAft>
              <a:buClrTx/>
              <a:buSzTx/>
              <a:buNone/>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Looking ahead, we are aiming to implement </a:t>
            </a:r>
            <a:r>
              <a:rPr lang="en-US" altLang="en-US" sz="1400" dirty="0">
                <a:solidFill>
                  <a:schemeClr val="tx1"/>
                </a:solidFill>
                <a:latin typeface="Times New Roman" panose="02020603050405020304" pitchFamily="18" charset="0"/>
                <a:cs typeface="Times New Roman" panose="02020603050405020304" pitchFamily="18" charset="0"/>
              </a:rPr>
              <a:t>backend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the future to make the website more professional and dynamic. This will allow us to enhance the user interface, making it more interactive and responsive across devices. Additionally, these technologies will enable faster load times and smoother real-time data updates, further improving the overall user experience and scalability of the platform.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26" descr="Google Shape;100;g2c78129218a_0_8"/>
          <p:cNvSpPr txBox="1"/>
          <p:nvPr/>
        </p:nvSpPr>
        <p:spPr>
          <a:xfrm>
            <a:off x="8428037" y="6413500"/>
            <a:ext cx="257175"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23</a:t>
            </a:fld>
            <a:endParaRPr/>
          </a:p>
        </p:txBody>
      </p:sp>
      <p:sp>
        <p:nvSpPr>
          <p:cNvPr id="201" name="Google Shape;201;p26" descr="Google Shape;102;g2c78129218a_0_8"/>
          <p:cNvSpPr txBox="1"/>
          <p:nvPr/>
        </p:nvSpPr>
        <p:spPr>
          <a:xfrm>
            <a:off x="598487" y="2178050"/>
            <a:ext cx="7739062" cy="181133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D6E3BC"/>
              </a:buClr>
              <a:buSzPts val="9600"/>
              <a:buFont typeface="Times New Roman"/>
              <a:buNone/>
            </a:pPr>
            <a:r>
              <a:rPr lang="en-US" sz="9600" b="1" i="0" u="none">
                <a:solidFill>
                  <a:srgbClr val="D6E3BC"/>
                </a:solidFill>
                <a:latin typeface="Times New Roman"/>
                <a:ea typeface="Times New Roman"/>
                <a:cs typeface="Times New Roman"/>
                <a:sym typeface="Times New Roman"/>
              </a:rPr>
              <a:t>Thank</a:t>
            </a:r>
            <a:r>
              <a:rPr lang="en-US" sz="11500" b="1" i="0" u="none">
                <a:solidFill>
                  <a:srgbClr val="D6E3BC"/>
                </a:solidFill>
                <a:latin typeface="Arial"/>
                <a:ea typeface="Arial"/>
                <a:cs typeface="Arial"/>
                <a:sym typeface="Arial"/>
              </a:rPr>
              <a:t>  </a:t>
            </a:r>
            <a:r>
              <a:rPr lang="en-US" sz="9600" b="1" i="0" u="none">
                <a:solidFill>
                  <a:srgbClr val="D6E3BC"/>
                </a:solidFill>
                <a:latin typeface="Times New Roman"/>
                <a:ea typeface="Times New Roman"/>
                <a:cs typeface="Times New Roman"/>
                <a:sym typeface="Times New Roman"/>
              </a:rPr>
              <a:t>You</a:t>
            </a:r>
            <a:r>
              <a:rPr lang="en-US" sz="11500" b="1" i="0" u="none">
                <a:solidFill>
                  <a:srgbClr val="D6E3BC"/>
                </a:solidFill>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
        <p:cNvGrpSpPr/>
        <p:nvPr/>
      </p:nvGrpSpPr>
      <p:grpSpPr>
        <a:xfrm>
          <a:off x="0" y="0"/>
          <a:ext cx="0" cy="0"/>
          <a:chOff x="0" y="0"/>
          <a:chExt cx="0" cy="0"/>
        </a:xfrm>
      </p:grpSpPr>
      <p:sp>
        <p:nvSpPr>
          <p:cNvPr id="48" name="Google Shape;48;p3" descr="Google Shape;52;p1"/>
          <p:cNvSpPr txBox="1">
            <a:spLocks noGrp="1"/>
          </p:cNvSpPr>
          <p:nvPr>
            <p:ph type="title"/>
          </p:nvPr>
        </p:nvSpPr>
        <p:spPr>
          <a:xfrm>
            <a:off x="1411287" y="-26987"/>
            <a:ext cx="5457825" cy="81915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C0C0C"/>
              </a:buClr>
              <a:buSzPts val="3000"/>
              <a:buFont typeface="Times New Roman"/>
              <a:buNone/>
            </a:pPr>
            <a:r>
              <a:rPr lang="en-US" sz="3000" b="1" i="0" u="none" dirty="0">
                <a:solidFill>
                  <a:srgbClr val="0C0C0C"/>
                </a:solidFill>
                <a:latin typeface="Times New Roman"/>
                <a:ea typeface="Times New Roman"/>
                <a:cs typeface="Times New Roman"/>
                <a:sym typeface="Times New Roman"/>
              </a:rPr>
              <a:t>Table of contents</a:t>
            </a:r>
            <a:endParaRPr dirty="0"/>
          </a:p>
        </p:txBody>
      </p:sp>
      <p:sp>
        <p:nvSpPr>
          <p:cNvPr id="49" name="Google Shape;49;p3" descr="Google Shape;53;p1"/>
          <p:cNvSpPr txBox="1">
            <a:spLocks noGrp="1"/>
          </p:cNvSpPr>
          <p:nvPr>
            <p:ph type="body" idx="1"/>
          </p:nvPr>
        </p:nvSpPr>
        <p:spPr>
          <a:xfrm>
            <a:off x="163512" y="1063625"/>
            <a:ext cx="8845550" cy="5291137"/>
          </a:xfrm>
          <a:prstGeom prst="rect">
            <a:avLst/>
          </a:prstGeom>
          <a:noFill/>
          <a:ln>
            <a:noFill/>
          </a:ln>
        </p:spPr>
        <p:txBody>
          <a:bodyPr spcFirstLastPara="1" wrap="square" lIns="91425" tIns="45700" rIns="91425" bIns="45700" anchor="t" anchorCtr="0">
            <a:noAutofit/>
          </a:bodyPr>
          <a:lstStyle/>
          <a:p>
            <a:pPr marL="457200" marR="0" lvl="0" indent="-342900" algn="l" rtl="0">
              <a:lnSpc>
                <a:spcPct val="150000"/>
              </a:lnSpc>
              <a:spcBef>
                <a:spcPts val="0"/>
              </a:spcBef>
              <a:spcAft>
                <a:spcPts val="0"/>
              </a:spcAft>
              <a:buClr>
                <a:srgbClr val="000000"/>
              </a:buClr>
              <a:buSzPts val="200"/>
              <a:buFont typeface="Arial"/>
              <a:buChar char="•"/>
            </a:pPr>
            <a:r>
              <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Introduction</a:t>
            </a: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150000"/>
              </a:lnSpc>
              <a:spcBef>
                <a:spcPts val="300"/>
              </a:spcBef>
              <a:spcAft>
                <a:spcPts val="0"/>
              </a:spcAft>
              <a:buClr>
                <a:srgbClr val="000000"/>
              </a:buClr>
              <a:buSzPts val="200"/>
              <a:buFont typeface="Arial"/>
              <a:buChar char="•"/>
            </a:pPr>
            <a:r>
              <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Problem definition and requirements</a:t>
            </a: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150000"/>
              </a:lnSpc>
              <a:spcBef>
                <a:spcPts val="300"/>
              </a:spcBef>
              <a:spcAft>
                <a:spcPts val="0"/>
              </a:spcAft>
              <a:buClr>
                <a:srgbClr val="000000"/>
              </a:buClr>
              <a:buSzPts val="200"/>
              <a:buFont typeface="Arial"/>
              <a:buChar char="•"/>
            </a:pPr>
            <a:r>
              <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Modules</a:t>
            </a: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150000"/>
              </a:lnSpc>
              <a:spcBef>
                <a:spcPts val="300"/>
              </a:spcBef>
              <a:spcAft>
                <a:spcPts val="0"/>
              </a:spcAft>
              <a:buClr>
                <a:srgbClr val="000000"/>
              </a:buClr>
              <a:buSzPts val="200"/>
              <a:buFont typeface="Arial"/>
              <a:buChar char="•"/>
            </a:pPr>
            <a:r>
              <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Results</a:t>
            </a: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150000"/>
              </a:lnSpc>
              <a:spcBef>
                <a:spcPts val="300"/>
              </a:spcBef>
              <a:spcAft>
                <a:spcPts val="0"/>
              </a:spcAft>
              <a:buClr>
                <a:srgbClr val="000000"/>
              </a:buClr>
              <a:buSzPts val="200"/>
              <a:buFont typeface="Arial"/>
              <a:buChar char="•"/>
            </a:pPr>
            <a:r>
              <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Conclusion</a:t>
            </a:r>
          </a:p>
          <a:p>
            <a:pPr marL="457200" marR="0" lvl="0" indent="-342900" algn="l" rtl="0">
              <a:lnSpc>
                <a:spcPct val="200000"/>
              </a:lnSpc>
              <a:spcBef>
                <a:spcPts val="300"/>
              </a:spcBef>
              <a:spcAft>
                <a:spcPts val="0"/>
              </a:spcAft>
              <a:buClr>
                <a:srgbClr val="000000"/>
              </a:buClr>
              <a:buSzPts val="200"/>
              <a:buFont typeface="Arial"/>
              <a:buChar char="•"/>
            </a:pPr>
            <a:endParaRPr lang="en-US" sz="1600" dirty="0">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200000"/>
              </a:lnSpc>
              <a:spcBef>
                <a:spcPts val="300"/>
              </a:spcBef>
              <a:spcAft>
                <a:spcPts val="0"/>
              </a:spcAft>
              <a:buClr>
                <a:srgbClr val="000000"/>
              </a:buClr>
              <a:buSzPts val="200"/>
              <a:buFont typeface="Arial"/>
              <a:buChar char="•"/>
            </a:pPr>
            <a:endParaRPr lang="en-US"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l" rtl="0">
              <a:lnSpc>
                <a:spcPct val="200000"/>
              </a:lnSpc>
              <a:spcBef>
                <a:spcPts val="300"/>
              </a:spcBef>
              <a:spcAft>
                <a:spcPts val="0"/>
              </a:spcAft>
              <a:buClr>
                <a:srgbClr val="000000"/>
              </a:buClr>
              <a:buSzPts val="200"/>
              <a:buFont typeface="Arial"/>
              <a:buChar char="•"/>
            </a:pPr>
            <a:endParaRPr sz="16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50" name="Google Shape;50;p3" descr="Google Shape;54;p1"/>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0" y="0"/>
            <a:ext cx="6477000" cy="8382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000"/>
              <a:buFont typeface="Times New Roman"/>
              <a:buNone/>
            </a:pPr>
            <a:r>
              <a:rPr lang="en-US" sz="3000" b="1" i="0" u="none" dirty="0">
                <a:solidFill>
                  <a:srgbClr val="000000"/>
                </a:solidFill>
                <a:latin typeface="Times New Roman"/>
                <a:ea typeface="Times New Roman"/>
                <a:cs typeface="Times New Roman"/>
                <a:sym typeface="Times New Roman"/>
              </a:rPr>
              <a:t>Introduction</a:t>
            </a:r>
            <a:endParaRPr dirty="0"/>
          </a:p>
        </p:txBody>
      </p:sp>
      <p:sp>
        <p:nvSpPr>
          <p:cNvPr id="56" name="Google Shape;56;p4"/>
          <p:cNvSpPr txBox="1">
            <a:spLocks noGrp="1"/>
          </p:cNvSpPr>
          <p:nvPr>
            <p:ph type="body" idx="1"/>
          </p:nvPr>
        </p:nvSpPr>
        <p:spPr>
          <a:xfrm>
            <a:off x="-196382" y="838200"/>
            <a:ext cx="9070809" cy="5981923"/>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135000"/>
              </a:lnSpc>
              <a:spcBef>
                <a:spcPts val="0"/>
              </a:spcBef>
              <a:spcAft>
                <a:spcPts val="0"/>
              </a:spcAft>
              <a:buClr>
                <a:srgbClr val="000000"/>
              </a:buClr>
              <a:buSzPts val="400"/>
              <a:buFont typeface="Arial"/>
              <a:buNone/>
            </a:pPr>
            <a:r>
              <a:rPr lang="en-US" sz="1500" b="1" i="0" u="none" strike="noStrike" cap="none" dirty="0">
                <a:solidFill>
                  <a:srgbClr val="111111"/>
                </a:solidFill>
                <a:latin typeface="Times New Roman"/>
                <a:ea typeface="Times New Roman"/>
                <a:cs typeface="Times New Roman"/>
                <a:sym typeface="Times New Roman"/>
              </a:rPr>
              <a:t>       </a:t>
            </a:r>
            <a:r>
              <a:rPr lang="en-US" sz="1600" b="1" i="0" u="none" strike="noStrike" cap="none" dirty="0">
                <a:solidFill>
                  <a:srgbClr val="111111"/>
                </a:solidFill>
                <a:latin typeface="Times New Roman"/>
                <a:ea typeface="Times New Roman"/>
                <a:cs typeface="Times New Roman"/>
                <a:sym typeface="Times New Roman"/>
              </a:rPr>
              <a:t>Background: </a:t>
            </a:r>
          </a:p>
          <a:p>
            <a:pPr algn="just">
              <a:lnSpc>
                <a:spcPct val="150000"/>
              </a:lnSpc>
            </a:pPr>
            <a:r>
              <a:rPr lang="en-US" sz="1400" dirty="0">
                <a:latin typeface="Times" panose="02020603050405020304" pitchFamily="18" charset="0"/>
                <a:cs typeface="Times" panose="02020603050405020304" pitchFamily="18" charset="0"/>
              </a:rPr>
              <a:t>The rise of cryptocurrencies has revolutionized the financial landscape, introducing decentralized digital currencies like Bitcoin, Ethereum, and many others. As the cryptocurrency market expands, it has attracted a wide range of participants, including institutional investors, retail traders, and beginners looking to explore alternative assets. However, the market's extreme volatility and the decentralized nature of cryptocurrencies present significant challenges for investors and traders. These challenges include navigating fragmented information sources, analyzing real-time data efficiently, and making informed decisions in a rapidly changing market.</a:t>
            </a:r>
          </a:p>
          <a:p>
            <a:pPr algn="just">
              <a:lnSpc>
                <a:spcPct val="150000"/>
              </a:lnSpc>
            </a:pPr>
            <a:r>
              <a:rPr lang="en-US" sz="1400" dirty="0">
                <a:latin typeface="Times" panose="02020603050405020304" pitchFamily="18" charset="0"/>
                <a:cs typeface="Times" panose="02020603050405020304" pitchFamily="18" charset="0"/>
              </a:rPr>
              <a:t>Existing tools and platforms that provide cryptocurrency data are often limited in scope, lack real-time updates, or fail to offer comprehensive analysis options. Users are forced to rely on multiple sources to track price changes, access historical data, and stay informed about the latest market news. This creates inefficiencies and adds complexity to the decision-making process.</a:t>
            </a:r>
          </a:p>
          <a:p>
            <a:pPr algn="just">
              <a:lnSpc>
                <a:spcPct val="150000"/>
              </a:lnSpc>
            </a:pPr>
            <a:r>
              <a:rPr lang="en-US" sz="1400" dirty="0">
                <a:latin typeface="Times" panose="02020603050405020304" pitchFamily="18" charset="0"/>
                <a:cs typeface="Times" panose="02020603050405020304" pitchFamily="18" charset="0"/>
              </a:rPr>
              <a:t>To address these issues, </a:t>
            </a:r>
            <a:r>
              <a:rPr lang="en-US" sz="1400" i="1" dirty="0">
                <a:latin typeface="Times" panose="02020603050405020304" pitchFamily="18" charset="0"/>
                <a:cs typeface="Times" panose="02020603050405020304" pitchFamily="18" charset="0"/>
              </a:rPr>
              <a:t>Crypto Watch</a:t>
            </a:r>
            <a:r>
              <a:rPr lang="en-US" sz="1400" dirty="0">
                <a:latin typeface="Times" panose="02020603050405020304" pitchFamily="18" charset="0"/>
                <a:cs typeface="Times" panose="02020603050405020304" pitchFamily="18" charset="0"/>
              </a:rPr>
              <a:t> was conceived as a comprehensive solution. It integrates real-time price updates, customizable watchlists, advanced charting tools, and market news into a single, user-friendly platform. By consolidating these essential tools, </a:t>
            </a:r>
            <a:r>
              <a:rPr lang="en-US" sz="1400" i="1" dirty="0">
                <a:latin typeface="Times" panose="02020603050405020304" pitchFamily="18" charset="0"/>
                <a:cs typeface="Times" panose="02020603050405020304" pitchFamily="18" charset="0"/>
              </a:rPr>
              <a:t>Crypto Watch</a:t>
            </a:r>
            <a:r>
              <a:rPr lang="en-US" sz="1400" dirty="0">
                <a:latin typeface="Times" panose="02020603050405020304" pitchFamily="18" charset="0"/>
                <a:cs typeface="Times" panose="02020603050405020304" pitchFamily="18" charset="0"/>
              </a:rPr>
              <a:t> aims to streamline the cryptocurrency trading experience and provide both experienced traders and newcomers with the resources needed to make informed decisions in this fast-paced market.</a:t>
            </a:r>
          </a:p>
          <a:p>
            <a:pPr marL="457200" marR="0" lvl="0" indent="-342900" algn="just" rtl="0">
              <a:lnSpc>
                <a:spcPct val="150000"/>
              </a:lnSpc>
              <a:spcBef>
                <a:spcPts val="0"/>
              </a:spcBef>
              <a:spcAft>
                <a:spcPts val="0"/>
              </a:spcAft>
              <a:buClr>
                <a:srgbClr val="000000"/>
              </a:buClr>
              <a:buSzPts val="400"/>
              <a:buFont typeface="Arial"/>
              <a:buNone/>
            </a:pPr>
            <a:endParaRPr sz="1500" b="0" i="0" u="none" strike="noStrike" cap="none" dirty="0">
              <a:solidFill>
                <a:srgbClr val="111111"/>
              </a:solidFill>
              <a:latin typeface="Times New Roman"/>
              <a:ea typeface="Times New Roman"/>
              <a:cs typeface="Times New Roman"/>
              <a:sym typeface="Times New Roman"/>
            </a:endParaRPr>
          </a:p>
        </p:txBody>
      </p:sp>
      <p:sp>
        <p:nvSpPr>
          <p:cNvPr id="57" name="Google Shape;57;p4"/>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5"/>
          <p:cNvSpPr txBox="1">
            <a:spLocks noGrp="1"/>
          </p:cNvSpPr>
          <p:nvPr>
            <p:ph type="body" idx="1"/>
          </p:nvPr>
        </p:nvSpPr>
        <p:spPr>
          <a:xfrm>
            <a:off x="67506" y="658850"/>
            <a:ext cx="8732827" cy="5946774"/>
          </a:xfrm>
          <a:prstGeom prst="rect">
            <a:avLst/>
          </a:prstGeom>
          <a:noFill/>
          <a:ln>
            <a:noFill/>
          </a:ln>
        </p:spPr>
        <p:txBody>
          <a:bodyPr spcFirstLastPara="1" wrap="square" lIns="91425" tIns="45700" rIns="91425" bIns="45700" anchor="t" anchorCtr="0">
            <a:noAutofit/>
          </a:bodyPr>
          <a:lstStyle/>
          <a:p>
            <a:pPr marL="457200" marR="0" lvl="0" indent="-342900" algn="just" rtl="0">
              <a:lnSpc>
                <a:spcPct val="135000"/>
              </a:lnSpc>
              <a:spcBef>
                <a:spcPts val="0"/>
              </a:spcBef>
              <a:spcAft>
                <a:spcPts val="0"/>
              </a:spcAft>
              <a:buClr>
                <a:srgbClr val="000000"/>
              </a:buClr>
              <a:buSzPts val="400"/>
              <a:buFont typeface="Arial"/>
              <a:buNone/>
            </a:pPr>
            <a:endParaRPr lang="en-US" sz="14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just" rtl="0">
              <a:lnSpc>
                <a:spcPct val="135000"/>
              </a:lnSpc>
              <a:spcBef>
                <a:spcPts val="0"/>
              </a:spcBef>
              <a:spcAft>
                <a:spcPts val="0"/>
              </a:spcAft>
              <a:buClr>
                <a:srgbClr val="000000"/>
              </a:buClr>
              <a:buSzPts val="400"/>
              <a:buFont typeface="Arial"/>
              <a:buNone/>
            </a:pPr>
            <a:r>
              <a:rPr lang="en-US" sz="14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rPr>
              <a:t> </a:t>
            </a:r>
            <a:r>
              <a:rPr lang="en-US" sz="16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rPr>
              <a:t>Objectives:</a:t>
            </a:r>
          </a:p>
          <a:p>
            <a:pPr marL="457200" marR="0" lvl="0" indent="-342900" algn="just" rtl="0">
              <a:lnSpc>
                <a:spcPct val="135000"/>
              </a:lnSpc>
              <a:spcBef>
                <a:spcPts val="0"/>
              </a:spcBef>
              <a:spcAft>
                <a:spcPts val="0"/>
              </a:spcAft>
              <a:buClr>
                <a:srgbClr val="000000"/>
              </a:buClr>
              <a:buSzPts val="400"/>
              <a:buFont typeface="Arial"/>
              <a:buNone/>
            </a:pPr>
            <a:endParaRPr lang="en-US" sz="10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342900" algn="just" rtl="0">
              <a:lnSpc>
                <a:spcPct val="135000"/>
              </a:lnSpc>
              <a:spcBef>
                <a:spcPts val="0"/>
              </a:spcBef>
              <a:spcAft>
                <a:spcPts val="0"/>
              </a:spcAft>
              <a:buClr>
                <a:srgbClr val="000000"/>
              </a:buClr>
              <a:buSzPts val="400"/>
              <a:buFont typeface="Arial"/>
              <a:buNone/>
            </a:pPr>
            <a:endParaRPr lang="en-US" sz="10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endParaRPr>
          </a:p>
        </p:txBody>
      </p:sp>
      <p:sp>
        <p:nvSpPr>
          <p:cNvPr id="63" name="Google Shape;63;p5"/>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a:t>
            </a:fld>
            <a:endParaRPr/>
          </a:p>
        </p:txBody>
      </p:sp>
      <p:sp>
        <p:nvSpPr>
          <p:cNvPr id="3" name="Rectangle 2">
            <a:extLst>
              <a:ext uri="{FF2B5EF4-FFF2-40B4-BE49-F238E27FC236}">
                <a16:creationId xmlns:a16="http://schemas.microsoft.com/office/drawing/2014/main" id="{8FBE51C3-63FB-37B1-1A6B-B8F9B971A1F8}"/>
              </a:ext>
            </a:extLst>
          </p:cNvPr>
          <p:cNvSpPr>
            <a:spLocks noChangeArrowheads="1"/>
          </p:cNvSpPr>
          <p:nvPr/>
        </p:nvSpPr>
        <p:spPr bwMode="auto">
          <a:xfrm>
            <a:off x="343667" y="1127203"/>
            <a:ext cx="8732827" cy="34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Provide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real-time price tracking</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for a wide range of cryptocurrencies.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Offer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comprehensive historical data</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and analysis tools to support informed decision-making.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Develop a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user-friendly platform</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with customizable watchlists and advanced charting features.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Integrate a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news page</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keep users updated on the latest cryptocurrency developments.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Create a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learning section</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educate both beginners and advanced users about the cryptocurrency market.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Implement a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cryptocurrency converter</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for seamless exchange between digital currencies.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Ensure the platform is accessible across devices through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responsive design</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(desktop, tablet, and mobile).</a:t>
            </a:r>
          </a:p>
          <a:p>
            <a:pPr lvl="2" algn="just" eaLnBrk="0" fontAlgn="base" hangingPunct="0">
              <a:lnSpc>
                <a:spcPct val="150000"/>
              </a:lnSpc>
              <a:spcBef>
                <a:spcPct val="0"/>
              </a:spcBef>
              <a:spcAft>
                <a:spcPct val="0"/>
              </a:spcAft>
              <a:buClrTx/>
              <a:buFontTx/>
              <a:buChar char="•"/>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Facilitate user engagement with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newsletter subscriptions</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and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feedback mechanisms</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for continuous platform</a:t>
            </a:r>
          </a:p>
          <a:p>
            <a:pPr lvl="2" algn="just"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improvement.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Enhance </a:t>
            </a:r>
            <a:r>
              <a:rPr kumimoji="0" lang="en-US" altLang="en-US" b="1" i="0" u="none" strike="noStrike" cap="none" normalizeH="0" baseline="0" dirty="0">
                <a:ln>
                  <a:noFill/>
                </a:ln>
                <a:solidFill>
                  <a:schemeClr val="tx1"/>
                </a:solidFill>
                <a:effectLst/>
                <a:latin typeface="Times" panose="02020603050405020304" pitchFamily="18" charset="0"/>
                <a:cs typeface="Times" panose="02020603050405020304" pitchFamily="18" charset="0"/>
              </a:rPr>
              <a:t>security and reliability</a:t>
            </a:r>
            <a:r>
              <a:rPr kumimoji="0" lang="en-US" altLang="en-US" b="0" i="0" u="none" strike="noStrike" cap="none" normalizeH="0" baseline="0" dirty="0">
                <a:ln>
                  <a:noFill/>
                </a:ln>
                <a:solidFill>
                  <a:schemeClr val="tx1"/>
                </a:solidFill>
                <a:effectLst/>
                <a:latin typeface="Times" panose="02020603050405020304" pitchFamily="18" charset="0"/>
                <a:cs typeface="Times" panose="02020603050405020304" pitchFamily="18" charset="0"/>
              </a:rPr>
              <a:t> by sourcing data from trusted and accurate sources.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6"/>
          <p:cNvSpPr txBox="1">
            <a:spLocks noGrp="1"/>
          </p:cNvSpPr>
          <p:nvPr>
            <p:ph type="body" idx="1"/>
          </p:nvPr>
        </p:nvSpPr>
        <p:spPr>
          <a:xfrm>
            <a:off x="110464" y="478679"/>
            <a:ext cx="8726690" cy="822347"/>
          </a:xfrm>
          <a:prstGeom prst="rect">
            <a:avLst/>
          </a:prstGeom>
          <a:noFill/>
          <a:ln>
            <a:noFill/>
          </a:ln>
        </p:spPr>
        <p:txBody>
          <a:bodyPr spcFirstLastPara="1" wrap="square" lIns="91425" tIns="45700" rIns="91425" bIns="45700" anchor="t" anchorCtr="0">
            <a:noAutofit/>
          </a:bodyPr>
          <a:lstStyle/>
          <a:p>
            <a:pPr marL="457200" marR="0" lvl="0" indent="-342900" algn="l" rtl="0">
              <a:lnSpc>
                <a:spcPct val="150000"/>
              </a:lnSpc>
              <a:spcBef>
                <a:spcPts val="0"/>
              </a:spcBef>
              <a:spcAft>
                <a:spcPts val="0"/>
              </a:spcAft>
              <a:buClr>
                <a:srgbClr val="000000"/>
              </a:buClr>
              <a:buSzPts val="400"/>
              <a:buFont typeface="Arial"/>
              <a:buNone/>
            </a:pPr>
            <a:r>
              <a:rPr lang="en-US" sz="16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rPr>
              <a:t>   </a:t>
            </a:r>
          </a:p>
          <a:p>
            <a:pPr marL="457200" marR="0" lvl="0" indent="-342900" algn="l" rtl="0">
              <a:lnSpc>
                <a:spcPct val="150000"/>
              </a:lnSpc>
              <a:spcBef>
                <a:spcPts val="0"/>
              </a:spcBef>
              <a:spcAft>
                <a:spcPts val="0"/>
              </a:spcAft>
              <a:buClr>
                <a:srgbClr val="000000"/>
              </a:buClr>
              <a:buSzPts val="400"/>
              <a:buFont typeface="Arial"/>
              <a:buNone/>
            </a:pPr>
            <a:r>
              <a:rPr lang="en-US" sz="1600" b="1" dirty="0">
                <a:solidFill>
                  <a:srgbClr val="111111"/>
                </a:solidFill>
                <a:latin typeface="Times New Roman" panose="02020603050405020304" pitchFamily="18" charset="0"/>
                <a:ea typeface="Times New Roman"/>
                <a:cs typeface="Times New Roman" panose="02020603050405020304" pitchFamily="18" charset="0"/>
                <a:sym typeface="Times New Roman"/>
              </a:rPr>
              <a:t>     </a:t>
            </a:r>
            <a:r>
              <a:rPr lang="en-US" sz="1600" b="1" i="0" u="none" strike="noStrike" cap="none" dirty="0">
                <a:solidFill>
                  <a:srgbClr val="111111"/>
                </a:solidFill>
                <a:latin typeface="Times New Roman" panose="02020603050405020304" pitchFamily="18" charset="0"/>
                <a:ea typeface="Times New Roman"/>
                <a:cs typeface="Times New Roman" panose="02020603050405020304" pitchFamily="18" charset="0"/>
                <a:sym typeface="Times New Roman"/>
              </a:rPr>
              <a:t>  Significance</a:t>
            </a:r>
            <a:r>
              <a:rPr lang="en-US" sz="1600" b="1" dirty="0">
                <a:solidFill>
                  <a:srgbClr val="111111"/>
                </a:solidFill>
                <a:latin typeface="Times New Roman" panose="02020603050405020304" pitchFamily="18" charset="0"/>
                <a:ea typeface="Times New Roman"/>
                <a:cs typeface="Times New Roman" panose="02020603050405020304" pitchFamily="18" charset="0"/>
                <a:sym typeface="Times New Roman"/>
              </a:rPr>
              <a:t>:</a:t>
            </a:r>
          </a:p>
        </p:txBody>
      </p:sp>
      <p:sp>
        <p:nvSpPr>
          <p:cNvPr id="69" name="Google Shape;69;p6"/>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a:t>
            </a:fld>
            <a:endParaRPr/>
          </a:p>
        </p:txBody>
      </p:sp>
      <p:sp>
        <p:nvSpPr>
          <p:cNvPr id="2" name="TextBox 1">
            <a:extLst>
              <a:ext uri="{FF2B5EF4-FFF2-40B4-BE49-F238E27FC236}">
                <a16:creationId xmlns:a16="http://schemas.microsoft.com/office/drawing/2014/main" id="{580E70B8-7C04-A2ED-65E1-8BD0953A1859}"/>
              </a:ext>
            </a:extLst>
          </p:cNvPr>
          <p:cNvSpPr txBox="1"/>
          <p:nvPr/>
        </p:nvSpPr>
        <p:spPr>
          <a:xfrm>
            <a:off x="608328" y="1301026"/>
            <a:ext cx="7987190" cy="42545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Times" panose="02020603050405020304" pitchFamily="18" charset="0"/>
                <a:cs typeface="Times" panose="02020603050405020304" pitchFamily="18" charset="0"/>
              </a:rPr>
              <a:t>Streamlined Decision-Making</a:t>
            </a:r>
            <a:r>
              <a:rPr lang="en-US" dirty="0">
                <a:latin typeface="Times" panose="02020603050405020304" pitchFamily="18" charset="0"/>
                <a:cs typeface="Times" panose="02020603050405020304" pitchFamily="18" charset="0"/>
              </a:rPr>
              <a:t>: </a:t>
            </a:r>
            <a:r>
              <a:rPr lang="en-US" i="1" dirty="0">
                <a:latin typeface="Times" panose="02020603050405020304" pitchFamily="18" charset="0"/>
                <a:cs typeface="Times" panose="02020603050405020304" pitchFamily="18" charset="0"/>
              </a:rPr>
              <a:t>Crypto Watch</a:t>
            </a:r>
            <a:r>
              <a:rPr lang="en-US" dirty="0">
                <a:latin typeface="Times" panose="02020603050405020304" pitchFamily="18" charset="0"/>
                <a:cs typeface="Times" panose="02020603050405020304" pitchFamily="18" charset="0"/>
              </a:rPr>
              <a:t> consolidates multiple essential tools—such as real-time price tracking, historical data, and market news—into one platform, eliminating the need for users to rely on multiple fragmented sources. This streamlining improves efficiency for investors and traders.</a:t>
            </a:r>
          </a:p>
          <a:p>
            <a:pPr marL="285750" indent="-285750" algn="just">
              <a:lnSpc>
                <a:spcPct val="150000"/>
              </a:lnSpc>
              <a:buFont typeface="Arial" panose="020B0604020202020204" pitchFamily="34" charset="0"/>
              <a:buChar char="•"/>
            </a:pPr>
            <a:r>
              <a:rPr lang="en-US" b="1" dirty="0">
                <a:latin typeface="Times" panose="02020603050405020304" pitchFamily="18" charset="0"/>
                <a:cs typeface="Times" panose="02020603050405020304" pitchFamily="18" charset="0"/>
              </a:rPr>
              <a:t>Improved Accessibility</a:t>
            </a:r>
            <a:r>
              <a:rPr lang="en-US" dirty="0">
                <a:latin typeface="Times" panose="02020603050405020304" pitchFamily="18" charset="0"/>
                <a:cs typeface="Times" panose="02020603050405020304" pitchFamily="18" charset="0"/>
              </a:rPr>
              <a:t>: By offering a responsive design, </a:t>
            </a:r>
            <a:r>
              <a:rPr lang="en-US" i="1" dirty="0">
                <a:latin typeface="Times" panose="02020603050405020304" pitchFamily="18" charset="0"/>
                <a:cs typeface="Times" panose="02020603050405020304" pitchFamily="18" charset="0"/>
              </a:rPr>
              <a:t>Crypto Watch</a:t>
            </a:r>
            <a:r>
              <a:rPr lang="en-US" dirty="0">
                <a:latin typeface="Times" panose="02020603050405020304" pitchFamily="18" charset="0"/>
                <a:cs typeface="Times" panose="02020603050405020304" pitchFamily="18" charset="0"/>
              </a:rPr>
              <a:t> ensures that users can access critical market data anytime and anywhere, whether they’re on a desktop, tablet, or mobile device. This accessibility is crucial in the fast-paced cryptocurrency market where decisions often need to be made on the go.</a:t>
            </a:r>
          </a:p>
          <a:p>
            <a:pPr marL="285750" indent="-285750" algn="just">
              <a:lnSpc>
                <a:spcPct val="150000"/>
              </a:lnSpc>
              <a:buFont typeface="Arial" panose="020B0604020202020204" pitchFamily="34" charset="0"/>
              <a:buChar char="•"/>
            </a:pPr>
            <a:r>
              <a:rPr lang="en-US" b="1" dirty="0">
                <a:latin typeface="Times" panose="02020603050405020304" pitchFamily="18" charset="0"/>
                <a:cs typeface="Times" panose="02020603050405020304" pitchFamily="18" charset="0"/>
              </a:rPr>
              <a:t>Comprehensive Market Analysis</a:t>
            </a:r>
            <a:r>
              <a:rPr lang="en-US" dirty="0">
                <a:latin typeface="Times" panose="02020603050405020304" pitchFamily="18" charset="0"/>
                <a:cs typeface="Times" panose="02020603050405020304" pitchFamily="18" charset="0"/>
              </a:rPr>
              <a:t>: By integrating reliable, real-time data and tools for technical analysis, </a:t>
            </a:r>
            <a:r>
              <a:rPr lang="en-US" i="1" dirty="0">
                <a:latin typeface="Times" panose="02020603050405020304" pitchFamily="18" charset="0"/>
                <a:cs typeface="Times" panose="02020603050405020304" pitchFamily="18" charset="0"/>
              </a:rPr>
              <a:t>Crypto Watch</a:t>
            </a:r>
            <a:r>
              <a:rPr lang="en-US" dirty="0">
                <a:latin typeface="Times" panose="02020603050405020304" pitchFamily="18" charset="0"/>
                <a:cs typeface="Times" panose="02020603050405020304" pitchFamily="18" charset="0"/>
              </a:rPr>
              <a:t> empowers users to develop informed trading strategies, potentially leading to better investment outcomes in a volatile market.</a:t>
            </a:r>
          </a:p>
          <a:p>
            <a:pPr marL="285750" indent="-285750" algn="just">
              <a:lnSpc>
                <a:spcPct val="150000"/>
              </a:lnSpc>
              <a:buFont typeface="Arial" panose="020B0604020202020204" pitchFamily="34" charset="0"/>
              <a:buChar char="•"/>
            </a:pPr>
            <a:r>
              <a:rPr lang="en-US" b="1" dirty="0">
                <a:latin typeface="Times" panose="02020603050405020304" pitchFamily="18" charset="0"/>
                <a:cs typeface="Times" panose="02020603050405020304" pitchFamily="18" charset="0"/>
              </a:rPr>
              <a:t>Ongoing Engagement and Evolution</a:t>
            </a:r>
            <a:r>
              <a:rPr lang="en-US" dirty="0">
                <a:latin typeface="Times" panose="02020603050405020304" pitchFamily="18" charset="0"/>
                <a:cs typeface="Times" panose="02020603050405020304" pitchFamily="18" charset="0"/>
              </a:rPr>
              <a:t>: With feedback and newsletter features, users are not only kept informed about market updates but are also encouraged to contribute their suggestions, allowing the platform to continuously evolve to meet changing market demands.</a:t>
            </a:r>
            <a:endParaRPr lang="en-IN" dirty="0">
              <a:latin typeface="Times" panose="02020603050405020304" pitchFamily="18" charset="0"/>
              <a:cs typeface="Times"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
        <p:cNvGrpSpPr/>
        <p:nvPr/>
      </p:nvGrpSpPr>
      <p:grpSpPr>
        <a:xfrm>
          <a:off x="0" y="0"/>
          <a:ext cx="0" cy="0"/>
          <a:chOff x="0" y="0"/>
          <a:chExt cx="0" cy="0"/>
        </a:xfrm>
      </p:grpSpPr>
      <p:sp>
        <p:nvSpPr>
          <p:cNvPr id="74" name="Google Shape;74;p7" descr="Google Shape;60;p3"/>
          <p:cNvSpPr txBox="1">
            <a:spLocks noGrp="1"/>
          </p:cNvSpPr>
          <p:nvPr>
            <p:ph type="title"/>
          </p:nvPr>
        </p:nvSpPr>
        <p:spPr>
          <a:xfrm>
            <a:off x="1958975" y="0"/>
            <a:ext cx="4518025" cy="838200"/>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C0C0C"/>
              </a:buClr>
              <a:buSzPts val="3000"/>
              <a:buFont typeface="Times New Roman"/>
              <a:buNone/>
            </a:pPr>
            <a:r>
              <a:rPr lang="en-US" sz="3000" b="1" i="0" u="none">
                <a:solidFill>
                  <a:srgbClr val="0C0C0C"/>
                </a:solidFill>
                <a:latin typeface="Times New Roman"/>
                <a:ea typeface="Times New Roman"/>
                <a:cs typeface="Times New Roman"/>
                <a:sym typeface="Times New Roman"/>
              </a:rPr>
              <a:t>Problem statement</a:t>
            </a:r>
            <a:endParaRPr/>
          </a:p>
        </p:txBody>
      </p:sp>
      <p:sp>
        <p:nvSpPr>
          <p:cNvPr id="75" name="Google Shape;75;p7" descr="Google Shape;61;p3"/>
          <p:cNvSpPr txBox="1">
            <a:spLocks noGrp="1"/>
          </p:cNvSpPr>
          <p:nvPr>
            <p:ph type="body" idx="1"/>
          </p:nvPr>
        </p:nvSpPr>
        <p:spPr>
          <a:xfrm>
            <a:off x="228600" y="991054"/>
            <a:ext cx="8641215" cy="3917496"/>
          </a:xfrm>
          <a:prstGeom prst="rect">
            <a:avLst/>
          </a:prstGeom>
          <a:noFill/>
          <a:ln>
            <a:noFill/>
          </a:ln>
        </p:spPr>
        <p:txBody>
          <a:bodyPr spcFirstLastPara="1" wrap="square" lIns="91425" tIns="45700" rIns="91425" bIns="45700" anchor="t" anchorCtr="0">
            <a:noAutofit/>
          </a:bodyPr>
          <a:lstStyle/>
          <a:p>
            <a:pPr marL="203200" indent="0" algn="just">
              <a:lnSpc>
                <a:spcPct val="150000"/>
              </a:lnSpc>
              <a:buNone/>
            </a:pPr>
            <a:r>
              <a:rPr lang="en-US" sz="1400" dirty="0">
                <a:latin typeface="Times" panose="02020603050405020304" pitchFamily="18" charset="0"/>
                <a:cs typeface="Times" panose="02020603050405020304" pitchFamily="18" charset="0"/>
              </a:rPr>
              <a:t>The cryptocurrency market is characterized by extreme volatility, a rapidly changing landscape, and fragmented information sources. Investors and traders face significant challenges in making informed decisions due to the lack of a unified platform that offers real-time price tracking, historical data, technical analysis tools, and up-to-date market news. Existing solutions are often disjointed, forcing users to rely on multiple platforms, which can be inefficient and lead to missed opportunities or poor decision-making. Furthermore, newcomers to the cryptocurrency space struggle to find reliable, comprehensive educational resources that cover both basic and advanced topics.</a:t>
            </a:r>
          </a:p>
          <a:p>
            <a:pPr marL="203200" indent="0" algn="just">
              <a:lnSpc>
                <a:spcPct val="150000"/>
              </a:lnSpc>
              <a:buNone/>
            </a:pPr>
            <a:r>
              <a:rPr lang="en-US" sz="1400" dirty="0">
                <a:latin typeface="Times" panose="02020603050405020304" pitchFamily="18" charset="0"/>
                <a:cs typeface="Times" panose="02020603050405020304" pitchFamily="18" charset="0"/>
              </a:rPr>
              <a:t>This project aims to address these issues by developing </a:t>
            </a:r>
            <a:r>
              <a:rPr lang="en-US" sz="1400" i="1" dirty="0">
                <a:latin typeface="Times" panose="02020603050405020304" pitchFamily="18" charset="0"/>
                <a:cs typeface="Times" panose="02020603050405020304" pitchFamily="18" charset="0"/>
              </a:rPr>
              <a:t>Crypto Watch</a:t>
            </a:r>
            <a:r>
              <a:rPr lang="en-US" sz="1400" dirty="0">
                <a:latin typeface="Times" panose="02020603050405020304" pitchFamily="18" charset="0"/>
                <a:cs typeface="Times" panose="02020603050405020304" pitchFamily="18" charset="0"/>
              </a:rPr>
              <a:t>, an all-in-one platform that integrates real-time data, market analysis tools, educational resources, and a user-friendly interface, helping both experienced traders and beginners navigate the complexities of the cryptocurrency market more effectively.</a:t>
            </a:r>
          </a:p>
          <a:p>
            <a:pPr marL="457200" marR="0" lvl="0" indent="-342900" algn="just" rtl="0">
              <a:lnSpc>
                <a:spcPct val="150000"/>
              </a:lnSpc>
              <a:spcBef>
                <a:spcPts val="0"/>
              </a:spcBef>
              <a:spcAft>
                <a:spcPts val="0"/>
              </a:spcAft>
              <a:buClr>
                <a:srgbClr val="000000"/>
              </a:buClr>
              <a:buSzPts val="400"/>
              <a:buFont typeface="Arial"/>
              <a:buNone/>
            </a:pPr>
            <a:endParaRPr sz="1400" dirty="0">
              <a:latin typeface="Times" panose="02020603050405020304" pitchFamily="18" charset="0"/>
              <a:cs typeface="Times" panose="02020603050405020304" pitchFamily="18" charset="0"/>
            </a:endParaRPr>
          </a:p>
        </p:txBody>
      </p:sp>
      <p:sp>
        <p:nvSpPr>
          <p:cNvPr id="76" name="Google Shape;76;p7" descr="Google Shape;62;p3"/>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sp>
        <p:nvSpPr>
          <p:cNvPr id="81" name="Google Shape;81;p8" descr="Google Shape;76;p2"/>
          <p:cNvSpPr txBox="1">
            <a:spLocks noGrp="1"/>
          </p:cNvSpPr>
          <p:nvPr>
            <p:ph type="title"/>
          </p:nvPr>
        </p:nvSpPr>
        <p:spPr>
          <a:xfrm>
            <a:off x="-203200" y="74612"/>
            <a:ext cx="7747000" cy="839787"/>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C0C0C"/>
              </a:buClr>
              <a:buSzPts val="3000"/>
              <a:buFont typeface="Times New Roman"/>
              <a:buNone/>
            </a:pPr>
            <a:r>
              <a:rPr lang="en-US" sz="3000" b="1" i="0" u="none" dirty="0">
                <a:solidFill>
                  <a:srgbClr val="0C0C0C"/>
                </a:solidFill>
                <a:latin typeface="Times New Roman"/>
                <a:ea typeface="Times New Roman"/>
                <a:cs typeface="Times New Roman"/>
                <a:sym typeface="Times New Roman"/>
              </a:rPr>
              <a:t>Modules</a:t>
            </a:r>
            <a:r>
              <a:rPr lang="en-US" sz="3600" b="1" i="0" u="none" dirty="0">
                <a:solidFill>
                  <a:srgbClr val="0C0C0C"/>
                </a:solidFill>
                <a:latin typeface="Times New Roman"/>
                <a:ea typeface="Times New Roman"/>
                <a:cs typeface="Times New Roman"/>
                <a:sym typeface="Times New Roman"/>
              </a:rPr>
              <a:t> </a:t>
            </a:r>
            <a:endParaRPr dirty="0"/>
          </a:p>
        </p:txBody>
      </p:sp>
      <p:sp>
        <p:nvSpPr>
          <p:cNvPr id="82" name="Google Shape;82;p8" descr="Google Shape;77;p2"/>
          <p:cNvSpPr txBox="1">
            <a:spLocks noGrp="1"/>
          </p:cNvSpPr>
          <p:nvPr>
            <p:ph type="body" idx="1"/>
          </p:nvPr>
        </p:nvSpPr>
        <p:spPr>
          <a:xfrm>
            <a:off x="149225" y="914399"/>
            <a:ext cx="8845550" cy="5599112"/>
          </a:xfrm>
          <a:prstGeom prst="rect">
            <a:avLst/>
          </a:prstGeom>
          <a:noFill/>
          <a:ln>
            <a:noFill/>
          </a:ln>
        </p:spPr>
        <p:txBody>
          <a:bodyPr spcFirstLastPara="1" wrap="square" lIns="91425" tIns="45700" rIns="91425" bIns="45700" anchor="t" anchorCtr="0">
            <a:noAutofit/>
          </a:bodyPr>
          <a:lstStyle/>
          <a:p>
            <a:pPr marL="203200" indent="0" algn="just">
              <a:lnSpc>
                <a:spcPct val="150000"/>
              </a:lnSpc>
              <a:buNone/>
            </a:pPr>
            <a:r>
              <a:rPr lang="en-US" sz="1400" b="1" dirty="0">
                <a:latin typeface="Times New Roman" panose="02020603050405020304" pitchFamily="18" charset="0"/>
                <a:cs typeface="Times New Roman" panose="02020603050405020304" pitchFamily="18" charset="0"/>
              </a:rPr>
              <a:t>1.  Unified Data Integration:</a:t>
            </a:r>
            <a:endParaRPr lang="en-US" sz="1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Consolidates real-time price updates from multiple reliable sources.</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Reduces confusion by providing accurate and consistent market data in one interface.</a:t>
            </a:r>
          </a:p>
          <a:p>
            <a:pPr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03200" indent="0" algn="just">
              <a:lnSpc>
                <a:spcPct val="150000"/>
              </a:lnSpc>
              <a:buNone/>
            </a:pPr>
            <a:r>
              <a:rPr lang="en-US" sz="1400" b="1" dirty="0">
                <a:latin typeface="Times New Roman" panose="02020603050405020304" pitchFamily="18" charset="0"/>
                <a:cs typeface="Times New Roman" panose="02020603050405020304" pitchFamily="18" charset="0"/>
              </a:rPr>
              <a:t>2. </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Advanced Analytical Tools:</a:t>
            </a:r>
            <a:endParaRPr lang="en-US" sz="1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detailed historical data in the form of charts. (daily, weekly, monthly).</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Includes sophisticated charting tools.</a:t>
            </a:r>
          </a:p>
          <a:p>
            <a:pPr algn="just">
              <a:lnSpc>
                <a:spcPct val="150000"/>
              </a:lnSpc>
              <a:buFont typeface="Arial" panose="020B0604020202020204" pitchFamily="34" charset="0"/>
              <a:buChar char="•"/>
            </a:pPr>
            <a:endParaRPr lang="en-US" sz="1400" b="1" dirty="0">
              <a:latin typeface="Times New Roman" panose="02020603050405020304" pitchFamily="18" charset="0"/>
              <a:cs typeface="Times New Roman" panose="02020603050405020304" pitchFamily="18" charset="0"/>
            </a:endParaRPr>
          </a:p>
          <a:p>
            <a:pPr marL="203200" indent="0" algn="just">
              <a:lnSpc>
                <a:spcPct val="150000"/>
              </a:lnSpc>
              <a:buNone/>
            </a:pPr>
            <a:r>
              <a:rPr lang="en-US" sz="1400" b="1" dirty="0">
                <a:latin typeface="Times New Roman" panose="02020603050405020304" pitchFamily="18" charset="0"/>
                <a:cs typeface="Times New Roman" panose="02020603050405020304" pitchFamily="18" charset="0"/>
              </a:rPr>
              <a:t>3. Cross-Device Compatibility:</a:t>
            </a:r>
            <a:endParaRPr lang="en-US" sz="1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Ensures a seamless experience on desktops, tablets, and mobile devices.</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consistent access to trading and monitoring features across all devices.</a:t>
            </a:r>
          </a:p>
          <a:p>
            <a:pPr marL="20320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203200" indent="0" algn="just">
              <a:lnSpc>
                <a:spcPct val="150000"/>
              </a:lnSpc>
              <a:buNone/>
            </a:pPr>
            <a:r>
              <a:rPr lang="en-US" sz="1400" b="1" dirty="0">
                <a:latin typeface="Times New Roman" panose="02020603050405020304" pitchFamily="18" charset="0"/>
                <a:cs typeface="Times New Roman" panose="02020603050405020304" pitchFamily="18" charset="0"/>
              </a:rPr>
              <a:t>4. </a:t>
            </a:r>
            <a:r>
              <a:rPr lang="en-IN" sz="1400" b="1" dirty="0">
                <a:latin typeface="Times New Roman" panose="02020603050405020304" pitchFamily="18" charset="0"/>
                <a:cs typeface="Times New Roman" panose="02020603050405020304" pitchFamily="18" charset="0"/>
              </a:rPr>
              <a:t>Comprehensive User Forms:</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Integrates feedback, sign-up, and sign-in forms to enhance user engagement. </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Users can seamlessly provide feedback, register for an account, and sign in to access their personalized crypto tracking features with ease and security.</a:t>
            </a:r>
          </a:p>
          <a:p>
            <a:pPr marL="203200" indent="0" algn="just">
              <a:buNone/>
            </a:pPr>
            <a:endParaRPr lang="en-US" sz="1400" dirty="0">
              <a:latin typeface="Times New Roman" panose="02020603050405020304" pitchFamily="18" charset="0"/>
              <a:cs typeface="Times New Roman" panose="02020603050405020304" pitchFamily="18" charset="0"/>
            </a:endParaRPr>
          </a:p>
          <a:p>
            <a:pPr marL="203200" indent="0" algn="just">
              <a:buNone/>
            </a:pPr>
            <a:endParaRPr lang="en-US" sz="1400" dirty="0">
              <a:latin typeface="Times New Roman" panose="02020603050405020304" pitchFamily="18" charset="0"/>
              <a:cs typeface="Times New Roman" panose="02020603050405020304" pitchFamily="18" charset="0"/>
            </a:endParaRPr>
          </a:p>
          <a:p>
            <a:pPr marL="457200" marR="0" lvl="0" indent="-342900" algn="l" rtl="0">
              <a:lnSpc>
                <a:spcPct val="135000"/>
              </a:lnSpc>
              <a:spcBef>
                <a:spcPts val="0"/>
              </a:spcBef>
              <a:spcAft>
                <a:spcPts val="0"/>
              </a:spcAft>
              <a:buClr>
                <a:srgbClr val="000000"/>
              </a:buClr>
              <a:buSzPts val="400"/>
              <a:buFont typeface="Arial"/>
              <a:buNone/>
            </a:pPr>
            <a:endParaRPr dirty="0"/>
          </a:p>
        </p:txBody>
      </p:sp>
      <p:sp>
        <p:nvSpPr>
          <p:cNvPr id="83" name="Google Shape;83;p8" descr="Google Shape;78;p2"/>
          <p:cNvSpPr txBox="1"/>
          <p:nvPr/>
        </p:nvSpPr>
        <p:spPr>
          <a:xfrm>
            <a:off x="8504237" y="6413500"/>
            <a:ext cx="182562" cy="249237"/>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B000-50AF-08D1-2577-85CEC08C9A35}"/>
              </a:ext>
            </a:extLst>
          </p:cNvPr>
          <p:cNvSpPr>
            <a:spLocks noGrp="1"/>
          </p:cNvSpPr>
          <p:nvPr>
            <p:ph type="title"/>
          </p:nvPr>
        </p:nvSpPr>
        <p:spPr/>
        <p:txBody>
          <a:bodyPr/>
          <a:lstStyle/>
          <a:p>
            <a:r>
              <a:rPr lang="en-US" sz="3000" b="1" i="0" u="none" dirty="0">
                <a:solidFill>
                  <a:srgbClr val="0C0C0C"/>
                </a:solidFill>
                <a:latin typeface="Times New Roman"/>
                <a:ea typeface="Times New Roman"/>
                <a:cs typeface="Times New Roman"/>
                <a:sym typeface="Times New Roman"/>
              </a:rPr>
              <a:t>Modules</a:t>
            </a:r>
            <a:r>
              <a:rPr lang="en-US" sz="3600" b="1" i="0" u="none" dirty="0">
                <a:solidFill>
                  <a:srgbClr val="0C0C0C"/>
                </a:solidFill>
                <a:latin typeface="Times New Roman"/>
                <a:ea typeface="Times New Roman"/>
                <a:cs typeface="Times New Roman"/>
                <a:sym typeface="Times New Roman"/>
              </a:rPr>
              <a:t> </a:t>
            </a:r>
            <a:endParaRPr lang="en-IN" dirty="0"/>
          </a:p>
        </p:txBody>
      </p:sp>
      <p:sp>
        <p:nvSpPr>
          <p:cNvPr id="3" name="Text Placeholder 2">
            <a:extLst>
              <a:ext uri="{FF2B5EF4-FFF2-40B4-BE49-F238E27FC236}">
                <a16:creationId xmlns:a16="http://schemas.microsoft.com/office/drawing/2014/main" id="{623C7A30-6373-2DC4-3BE9-E019D944338B}"/>
              </a:ext>
            </a:extLst>
          </p:cNvPr>
          <p:cNvSpPr>
            <a:spLocks noGrp="1"/>
          </p:cNvSpPr>
          <p:nvPr>
            <p:ph type="body" idx="1"/>
          </p:nvPr>
        </p:nvSpPr>
        <p:spPr>
          <a:xfrm>
            <a:off x="108856" y="1023256"/>
            <a:ext cx="8469085" cy="5479144"/>
          </a:xfrm>
        </p:spPr>
        <p:txBody>
          <a:bodyPr/>
          <a:lstStyle/>
          <a:p>
            <a:pPr marL="203200" indent="0" algn="just">
              <a:buNone/>
            </a:pPr>
            <a:r>
              <a:rPr lang="en-US" sz="1400" b="1" dirty="0">
                <a:latin typeface="Times New Roman" panose="02020603050405020304" pitchFamily="18" charset="0"/>
                <a:cs typeface="Times New Roman" panose="02020603050405020304" pitchFamily="18" charset="0"/>
              </a:rPr>
              <a:t>     5. Educational Resources:</a:t>
            </a:r>
            <a:endParaRPr lang="en-US" sz="1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Offers tutorials, articles, and videos to assist users in understanding cryptocurrency trading.</a:t>
            </a:r>
          </a:p>
          <a:p>
            <a:pPr marL="203200" indent="0" algn="just">
              <a:lnSpc>
                <a:spcPct val="150000"/>
              </a:lnSpc>
              <a:buNone/>
            </a:pPr>
            <a:r>
              <a:rPr lang="en-US" sz="1400" dirty="0">
                <a:latin typeface="Times New Roman" panose="02020603050405020304" pitchFamily="18" charset="0"/>
                <a:cs typeface="Times New Roman" panose="02020603050405020304" pitchFamily="18" charset="0"/>
              </a:rPr>
              <a:t>        Aims to improve user competence with practical and theoretical knowledge.</a:t>
            </a:r>
          </a:p>
          <a:p>
            <a:pPr marL="203200" indent="0">
              <a:lnSpc>
                <a:spcPct val="150000"/>
              </a:lnSpc>
              <a:buNone/>
            </a:pPr>
            <a:endParaRPr lang="en-US" sz="1400" b="1" dirty="0">
              <a:solidFill>
                <a:srgbClr val="111111"/>
              </a:solidFill>
              <a:latin typeface="Times New Roman" panose="02020603050405020304" pitchFamily="18" charset="0"/>
              <a:cs typeface="Times New Roman" panose="02020603050405020304" pitchFamily="18" charset="0"/>
              <a:sym typeface="Times New Roman"/>
            </a:endParaRPr>
          </a:p>
          <a:p>
            <a:pPr marL="203200" indent="0">
              <a:lnSpc>
                <a:spcPct val="150000"/>
              </a:lnSpc>
              <a:buNone/>
            </a:pPr>
            <a:r>
              <a:rPr lang="en-US" sz="1400" b="1" dirty="0">
                <a:latin typeface="Times New Roman" panose="02020603050405020304" pitchFamily="18" charset="0"/>
                <a:cs typeface="Times New Roman" panose="02020603050405020304" pitchFamily="18" charset="0"/>
              </a:rPr>
              <a:t>    6. Customizable Analysis Setup:</a:t>
            </a:r>
            <a:endParaRPr lang="en-US" sz="14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Allows users to create tailored analytical setups based on their trading strategies.</a:t>
            </a:r>
          </a:p>
          <a:p>
            <a:pPr>
              <a:lnSpc>
                <a:spcPct val="150000"/>
              </a:lnSpc>
            </a:pPr>
            <a:r>
              <a:rPr lang="en-US" sz="1400" dirty="0">
                <a:latin typeface="Times New Roman" panose="02020603050405020304" pitchFamily="18" charset="0"/>
                <a:cs typeface="Times New Roman" panose="02020603050405020304" pitchFamily="18" charset="0"/>
              </a:rPr>
              <a:t>Supports multiple analytical methods for more effective market evaluation.</a:t>
            </a:r>
          </a:p>
          <a:p>
            <a:pPr marL="203200" indent="0">
              <a:lnSpc>
                <a:spcPct val="150000"/>
              </a:lnSpc>
              <a:buNone/>
            </a:pPr>
            <a:r>
              <a:rPr lang="en-US" sz="1400" dirty="0">
                <a:latin typeface="Times New Roman" panose="02020603050405020304" pitchFamily="18" charset="0"/>
                <a:cs typeface="Times New Roman" panose="02020603050405020304" pitchFamily="18" charset="0"/>
              </a:rPr>
              <a:t>  </a:t>
            </a:r>
          </a:p>
          <a:p>
            <a:pPr marL="203200" indent="0">
              <a:lnSpc>
                <a:spcPct val="150000"/>
              </a:lnSpc>
              <a:buNone/>
            </a:pPr>
            <a:r>
              <a:rPr lang="en-US" sz="1400" b="1" dirty="0">
                <a:latin typeface="Times New Roman" panose="02020603050405020304" pitchFamily="18" charset="0"/>
                <a:cs typeface="Times New Roman" panose="02020603050405020304" pitchFamily="18" charset="0"/>
              </a:rPr>
              <a:t>     7.  Real-Time Market Alerts:</a:t>
            </a:r>
            <a:endParaRPr lang="en-US" sz="14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Provides automatic alerts for critical market changes and trading signals.</a:t>
            </a:r>
          </a:p>
          <a:p>
            <a:pPr>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Helps users respond promptly to price fluctuations and market events.</a:t>
            </a:r>
          </a:p>
          <a:p>
            <a:pPr marL="203200" indent="0">
              <a:lnSpc>
                <a:spcPct val="150000"/>
              </a:lnSpc>
              <a:buNone/>
            </a:pPr>
            <a:endParaRPr lang="en-US" sz="1400" dirty="0">
              <a:latin typeface="Times New Roman" panose="02020603050405020304" pitchFamily="18" charset="0"/>
              <a:cs typeface="Times New Roman" panose="02020603050405020304" pitchFamily="18" charset="0"/>
            </a:endParaRPr>
          </a:p>
          <a:p>
            <a:pPr marL="203200" indent="0">
              <a:lnSpc>
                <a:spcPct val="150000"/>
              </a:lnSpc>
              <a:buNone/>
            </a:pPr>
            <a:r>
              <a:rPr lang="en-US" sz="1400" b="1" dirty="0">
                <a:latin typeface="Times New Roman" panose="02020603050405020304" pitchFamily="18" charset="0"/>
                <a:cs typeface="Times New Roman" panose="02020603050405020304" pitchFamily="18" charset="0"/>
              </a:rPr>
              <a:t>     8. Streamlined Trading Experience:</a:t>
            </a:r>
            <a:endParaRPr lang="en-US" sz="14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Integrates all necessary trading tools and data into a single platform.</a:t>
            </a:r>
          </a:p>
          <a:p>
            <a:pPr>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Enhances overall trading efficiency and user experience by reducing the need for multiple applications.</a:t>
            </a:r>
          </a:p>
          <a:p>
            <a:pPr marL="203200" indent="0">
              <a:lnSpc>
                <a:spcPct val="150000"/>
              </a:lnSpc>
              <a:buNone/>
            </a:pPr>
            <a:r>
              <a:rPr lang="en-US" sz="3200" dirty="0">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1203259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FFFFFF"/>
      </a:accent3>
      <a:accent4>
        <a:srgbClr val="4F81BD"/>
      </a:accent4>
      <a:accent5>
        <a:srgbClr val="C0504D"/>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1472</Words>
  <Application>Microsoft Office PowerPoint</Application>
  <PresentationFormat>On-screen Show (4:3)</PresentationFormat>
  <Paragraphs>135</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vt:lpstr>
      <vt:lpstr>Times New Roman</vt:lpstr>
      <vt:lpstr>Office Theme</vt:lpstr>
      <vt:lpstr>PowerPoint Presentation</vt:lpstr>
      <vt:lpstr>Abstract</vt:lpstr>
      <vt:lpstr>Table of contents</vt:lpstr>
      <vt:lpstr>Introduction</vt:lpstr>
      <vt:lpstr>PowerPoint Presentation</vt:lpstr>
      <vt:lpstr>PowerPoint Presentation</vt:lpstr>
      <vt:lpstr>Problem statement</vt:lpstr>
      <vt:lpstr>Modules </vt:lpstr>
      <vt:lpstr>Modules </vt:lpstr>
      <vt:lpstr>Landing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muskaan aggarwal</dc:creator>
  <cp:lastModifiedBy>Naman</cp:lastModifiedBy>
  <cp:revision>10</cp:revision>
  <dcterms:modified xsi:type="dcterms:W3CDTF">2024-11-08T10:23:05Z</dcterms:modified>
</cp:coreProperties>
</file>